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59"/>
  </p:notesMasterIdLst>
  <p:sldIdLst>
    <p:sldId id="256" r:id="rId2"/>
    <p:sldId id="257" r:id="rId3"/>
    <p:sldId id="284" r:id="rId4"/>
    <p:sldId id="260" r:id="rId5"/>
    <p:sldId id="336" r:id="rId6"/>
    <p:sldId id="337" r:id="rId7"/>
    <p:sldId id="353" r:id="rId8"/>
    <p:sldId id="285" r:id="rId9"/>
    <p:sldId id="299" r:id="rId10"/>
    <p:sldId id="325" r:id="rId11"/>
    <p:sldId id="326" r:id="rId12"/>
    <p:sldId id="259" r:id="rId13"/>
    <p:sldId id="329" r:id="rId14"/>
    <p:sldId id="331" r:id="rId15"/>
    <p:sldId id="263" r:id="rId16"/>
    <p:sldId id="354" r:id="rId17"/>
    <p:sldId id="340" r:id="rId18"/>
    <p:sldId id="341" r:id="rId19"/>
    <p:sldId id="342" r:id="rId20"/>
    <p:sldId id="343" r:id="rId21"/>
    <p:sldId id="344" r:id="rId22"/>
    <p:sldId id="330" r:id="rId23"/>
    <p:sldId id="346" r:id="rId24"/>
    <p:sldId id="347" r:id="rId25"/>
    <p:sldId id="348" r:id="rId26"/>
    <p:sldId id="355" r:id="rId27"/>
    <p:sldId id="293" r:id="rId28"/>
    <p:sldId id="287" r:id="rId29"/>
    <p:sldId id="310" r:id="rId30"/>
    <p:sldId id="289" r:id="rId31"/>
    <p:sldId id="290" r:id="rId32"/>
    <p:sldId id="332" r:id="rId33"/>
    <p:sldId id="292" r:id="rId34"/>
    <p:sldId id="333" r:id="rId35"/>
    <p:sldId id="338" r:id="rId36"/>
    <p:sldId id="339" r:id="rId37"/>
    <p:sldId id="322" r:id="rId38"/>
    <p:sldId id="323" r:id="rId39"/>
    <p:sldId id="335" r:id="rId40"/>
    <p:sldId id="275" r:id="rId41"/>
    <p:sldId id="324" r:id="rId42"/>
    <p:sldId id="334" r:id="rId43"/>
    <p:sldId id="258" r:id="rId44"/>
    <p:sldId id="296" r:id="rId45"/>
    <p:sldId id="309" r:id="rId46"/>
    <p:sldId id="279" r:id="rId47"/>
    <p:sldId id="280" r:id="rId48"/>
    <p:sldId id="281" r:id="rId49"/>
    <p:sldId id="278" r:id="rId50"/>
    <p:sldId id="283" r:id="rId51"/>
    <p:sldId id="319" r:id="rId52"/>
    <p:sldId id="291" r:id="rId53"/>
    <p:sldId id="356" r:id="rId54"/>
    <p:sldId id="345" r:id="rId55"/>
    <p:sldId id="327" r:id="rId56"/>
    <p:sldId id="351" r:id="rId57"/>
    <p:sldId id="352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7" autoAdjust="0"/>
    <p:restoredTop sz="81630" autoAdjust="0"/>
  </p:normalViewPr>
  <p:slideViewPr>
    <p:cSldViewPr snapToGrid="0">
      <p:cViewPr varScale="1">
        <p:scale>
          <a:sx n="102" d="100"/>
          <a:sy n="102" d="100"/>
        </p:scale>
        <p:origin x="1680" y="168"/>
      </p:cViewPr>
      <p:guideLst>
        <p:guide orient="horz" pos="2157"/>
        <p:guide pos="3839"/>
      </p:guideLst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0D5F4B-5A37-44DD-9F2E-6BB94F1F50F9}" type="datetime1">
              <a:rPr lang="ko-KR" altLang="en-US"/>
              <a:pPr lvl="0">
                <a:defRPr/>
              </a:pPr>
              <a:t>2023. 5. 1.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A098155-7AD0-496F-B1D1-934BA0926C4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하지만 차량에서 받은 데이터를 전처리후 드론에게 명령을 보내야하는데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앞선 방식을 이용하면 차량이 </a:t>
            </a:r>
            <a:r>
              <a:rPr lang="ko-KR" altLang="en-US" dirty="0" err="1"/>
              <a:t>픽스호크에</a:t>
            </a:r>
            <a:r>
              <a:rPr lang="ko-KR" altLang="en-US" dirty="0"/>
              <a:t> 데이터를 전달하고</a:t>
            </a:r>
            <a:endParaRPr lang="en-US" altLang="ko-KR" dirty="0"/>
          </a:p>
          <a:p>
            <a:r>
              <a:rPr lang="ko-KR" altLang="en-US" dirty="0" err="1"/>
              <a:t>드론에게</a:t>
            </a:r>
            <a:r>
              <a:rPr lang="ko-KR" altLang="en-US" dirty="0"/>
              <a:t> </a:t>
            </a:r>
            <a:r>
              <a:rPr lang="ko-KR" altLang="en-US" dirty="0" err="1"/>
              <a:t>보낸뒤</a:t>
            </a:r>
            <a:r>
              <a:rPr lang="ko-KR" altLang="en-US" dirty="0"/>
              <a:t> </a:t>
            </a:r>
            <a:r>
              <a:rPr lang="ko-KR" altLang="en-US" dirty="0" err="1"/>
              <a:t>처리후</a:t>
            </a:r>
            <a:r>
              <a:rPr lang="ko-KR" altLang="en-US" dirty="0"/>
              <a:t> 다시 </a:t>
            </a:r>
            <a:r>
              <a:rPr lang="ko-KR" altLang="en-US" dirty="0" err="1"/>
              <a:t>픽스호크로</a:t>
            </a:r>
            <a:r>
              <a:rPr lang="ko-KR" altLang="en-US" dirty="0"/>
              <a:t> 전달해야 하여 비효율 적입니다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8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그래서 텔레메트리를 픽스호크에 연결하지않고 라즈베리파이에 직접 연결하여 사용해야 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그</a:t>
            </a:r>
            <a:r>
              <a:rPr lang="en-US" dirty="0"/>
              <a:t> </a:t>
            </a:r>
            <a:r>
              <a:rPr lang="en-US" dirty="0" err="1"/>
              <a:t>때문에</a:t>
            </a:r>
            <a:r>
              <a:rPr lang="en-US" dirty="0"/>
              <a:t> </a:t>
            </a:r>
            <a:r>
              <a:rPr lang="en-US" dirty="0" err="1"/>
              <a:t>리눅스</a:t>
            </a:r>
            <a:r>
              <a:rPr lang="en-US" dirty="0"/>
              <a:t> </a:t>
            </a:r>
            <a:r>
              <a:rPr lang="en-US" dirty="0" err="1"/>
              <a:t>환경인</a:t>
            </a:r>
            <a:r>
              <a:rPr lang="en-US" dirty="0"/>
              <a:t> </a:t>
            </a:r>
            <a:r>
              <a:rPr lang="en-US" dirty="0" err="1"/>
              <a:t>라즈베리</a:t>
            </a:r>
            <a:r>
              <a:rPr lang="en-US" dirty="0"/>
              <a:t> </a:t>
            </a:r>
            <a:r>
              <a:rPr lang="en-US" dirty="0" err="1"/>
              <a:t>파이에서</a:t>
            </a:r>
            <a:r>
              <a:rPr lang="en-US" dirty="0"/>
              <a:t> </a:t>
            </a:r>
            <a:r>
              <a:rPr lang="en-US" dirty="0" err="1"/>
              <a:t>구동되는</a:t>
            </a:r>
            <a:r>
              <a:rPr lang="en-US" dirty="0"/>
              <a:t> </a:t>
            </a:r>
            <a:r>
              <a:rPr lang="en-US" dirty="0" err="1"/>
              <a:t>통신</a:t>
            </a:r>
            <a:r>
              <a:rPr lang="en-US" dirty="0"/>
              <a:t> </a:t>
            </a:r>
            <a:r>
              <a:rPr lang="en-US" dirty="0" err="1"/>
              <a:t>소프트웨어를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해야합니다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52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통신 소프트웨어 개발을 위해서는 </a:t>
            </a:r>
            <a:r>
              <a:rPr lang="en-US" altLang="ko-KR" dirty="0" err="1"/>
              <a:t>mavlink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사용하였습니다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7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 알고리즘은 데이터를 받아오고 </a:t>
            </a:r>
            <a:r>
              <a:rPr lang="en-US" altLang="ko-KR" dirty="0"/>
              <a:t>1</a:t>
            </a:r>
            <a:r>
              <a:rPr lang="ko-KR" altLang="en-US" dirty="0" err="1"/>
              <a:t>초동안</a:t>
            </a:r>
            <a:r>
              <a:rPr lang="ko-KR" altLang="en-US" dirty="0"/>
              <a:t> 응답이 없으면 통신오류가 있다고 판단합니다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파일 </a:t>
            </a:r>
            <a:r>
              <a:rPr lang="ko-KR" altLang="en-US" dirty="0" err="1"/>
              <a:t>디스크립터를</a:t>
            </a:r>
            <a:r>
              <a:rPr lang="ko-KR" altLang="en-US" dirty="0"/>
              <a:t> 확인하는 </a:t>
            </a:r>
            <a:r>
              <a:rPr lang="en-US" altLang="ko-KR" dirty="0"/>
              <a:t>read()</a:t>
            </a:r>
            <a:r>
              <a:rPr lang="ko-KR" altLang="en-US" dirty="0"/>
              <a:t>함수를 사용하면 데이터가 </a:t>
            </a:r>
            <a:r>
              <a:rPr lang="ko-KR" altLang="en-US" dirty="0" err="1"/>
              <a:t>들어올때</a:t>
            </a:r>
            <a:r>
              <a:rPr lang="ko-KR" altLang="en-US" dirty="0"/>
              <a:t> 까지 함수 실행이 멈추는 </a:t>
            </a:r>
            <a:r>
              <a:rPr lang="ko-KR" altLang="en-US" dirty="0" err="1"/>
              <a:t>현사이</a:t>
            </a:r>
            <a:r>
              <a:rPr lang="ko-KR" altLang="en-US" dirty="0"/>
              <a:t> 발생하여 오류를 측정 할 수 없습니다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A26EF-EBA4-4294-A7B8-B72033F0B5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95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그때문에 비동기 방식의 통신소프트웨어를 구현해야 하고 그때문에 </a:t>
            </a:r>
            <a:r>
              <a:rPr lang="en-US" altLang="ko-KR" dirty="0"/>
              <a:t>select</a:t>
            </a:r>
            <a:r>
              <a:rPr lang="ko-KR" altLang="en-US" dirty="0"/>
              <a:t>라는 시스템 콜을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A26EF-EBA4-4294-A7B8-B72033F0B5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00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다음은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비행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임무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소프트웨어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임니다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이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부분은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이선호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학생이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진행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중입니다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364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임무 소프트웨어의 전체적인 알고리즘으로는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드론의</a:t>
            </a:r>
            <a:r>
              <a:rPr lang="ko-KR" altLang="en-US" dirty="0"/>
              <a:t> 정보를 받아와 에러 </a:t>
            </a:r>
            <a:r>
              <a:rPr lang="ko-KR" altLang="en-US" dirty="0" err="1"/>
              <a:t>메세지</a:t>
            </a:r>
            <a:r>
              <a:rPr lang="ko-KR" altLang="en-US" dirty="0"/>
              <a:t> 인지를 확인합니다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에러 메세지를 받아 왔다면 </a:t>
            </a:r>
            <a:r>
              <a:rPr lang="ko-KR" altLang="en-US" dirty="0" err="1"/>
              <a:t>호버링을</a:t>
            </a:r>
            <a:r>
              <a:rPr lang="ko-KR" altLang="en-US" dirty="0"/>
              <a:t> 하게 되고 그렇지 않다면 </a:t>
            </a:r>
            <a:r>
              <a:rPr lang="ko-KR" altLang="en-US" dirty="0" err="1"/>
              <a:t>드론</a:t>
            </a:r>
            <a:r>
              <a:rPr lang="ko-KR" altLang="en-US" dirty="0"/>
              <a:t> 정보를 업데이트 한 후 차량 데이터를 받아 옵니다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다시 차량 데이터가 에러 </a:t>
            </a:r>
            <a:r>
              <a:rPr lang="ko-KR" altLang="en-US" dirty="0" err="1"/>
              <a:t>메세지</a:t>
            </a:r>
            <a:r>
              <a:rPr lang="ko-KR" altLang="en-US" dirty="0"/>
              <a:t> 인지 확인 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받아온 메세지를 디코딩 하여 차량 데이터를 업데이트 합니다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받아온 데이터 들을 바탕으로 </a:t>
            </a:r>
            <a:r>
              <a:rPr lang="ko-KR" altLang="en-US" dirty="0" err="1"/>
              <a:t>드론의</a:t>
            </a:r>
            <a:r>
              <a:rPr lang="ko-KR" altLang="en-US" dirty="0"/>
              <a:t> 타겟 </a:t>
            </a:r>
            <a:r>
              <a:rPr lang="en-US" altLang="ko-KR" dirty="0"/>
              <a:t>waypoint</a:t>
            </a:r>
            <a:r>
              <a:rPr lang="ko-KR" altLang="en-US" dirty="0"/>
              <a:t>와 속도를 결정하여 </a:t>
            </a:r>
            <a:r>
              <a:rPr lang="ko-KR" altLang="en-US" dirty="0" err="1"/>
              <a:t>픽스호크에</a:t>
            </a:r>
            <a:r>
              <a:rPr lang="ko-KR" altLang="en-US" dirty="0"/>
              <a:t> 명령을 전달합니다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7871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타겟 포인트 생성을 위해서는 </a:t>
            </a:r>
            <a:r>
              <a:rPr lang="ko-KR" altLang="en-US" dirty="0" err="1"/>
              <a:t>드론의</a:t>
            </a:r>
            <a:r>
              <a:rPr lang="ko-KR" altLang="en-US" dirty="0"/>
              <a:t> 데이터를 이용하여 </a:t>
            </a:r>
            <a:r>
              <a:rPr lang="ko-KR" altLang="en-US" dirty="0" err="1"/>
              <a:t>드론의</a:t>
            </a:r>
            <a:r>
              <a:rPr lang="ko-KR" altLang="en-US" dirty="0"/>
              <a:t> 현재 위치와 다음 타겟 </a:t>
            </a:r>
            <a:r>
              <a:rPr lang="en-US" altLang="ko-KR" dirty="0"/>
              <a:t>waypoint </a:t>
            </a:r>
            <a:r>
              <a:rPr lang="ko-KR" altLang="en-US" dirty="0"/>
              <a:t>거리를 계산합니다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거리가 </a:t>
            </a:r>
            <a:r>
              <a:rPr lang="en-US" altLang="ko-KR" dirty="0"/>
              <a:t>1.5 </a:t>
            </a:r>
            <a:r>
              <a:rPr lang="ko-KR" altLang="en-US" dirty="0"/>
              <a:t>이상이면 </a:t>
            </a:r>
            <a:r>
              <a:rPr lang="en-US" altLang="ko-KR" dirty="0"/>
              <a:t>waypoint</a:t>
            </a:r>
            <a:r>
              <a:rPr lang="ko-KR" altLang="en-US" dirty="0" err="1"/>
              <a:t>를</a:t>
            </a:r>
            <a:r>
              <a:rPr lang="ko-KR" altLang="en-US" dirty="0"/>
              <a:t> 유지합니다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Waypoint</a:t>
            </a:r>
            <a:r>
              <a:rPr lang="ko-KR" altLang="en-US" dirty="0"/>
              <a:t>가 </a:t>
            </a:r>
            <a:r>
              <a:rPr lang="en-US" altLang="ko-KR" dirty="0"/>
              <a:t>1.5 </a:t>
            </a:r>
            <a:r>
              <a:rPr lang="ko-KR" altLang="en-US" dirty="0"/>
              <a:t>이상이라면 큐를 확인하여 새로운 값이 있다면 </a:t>
            </a:r>
            <a:r>
              <a:rPr lang="en-US" altLang="ko-KR" dirty="0"/>
              <a:t>waypoint</a:t>
            </a:r>
            <a:r>
              <a:rPr lang="ko-KR" altLang="en-US" dirty="0" err="1"/>
              <a:t>를</a:t>
            </a:r>
            <a:r>
              <a:rPr lang="ko-KR" altLang="en-US" dirty="0"/>
              <a:t> 업데이트 하고 없다면 </a:t>
            </a:r>
            <a:r>
              <a:rPr lang="ko-KR" altLang="en-US" dirty="0" err="1"/>
              <a:t>호버링</a:t>
            </a:r>
            <a:r>
              <a:rPr lang="ko-KR" altLang="en-US" dirty="0"/>
              <a:t> 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드론의</a:t>
            </a:r>
            <a:r>
              <a:rPr lang="ko-KR" altLang="en-US" dirty="0"/>
              <a:t> </a:t>
            </a:r>
            <a:r>
              <a:rPr lang="ko-KR" altLang="en-US" dirty="0" err="1"/>
              <a:t>속도룰</a:t>
            </a:r>
            <a:r>
              <a:rPr lang="ko-KR" altLang="en-US" dirty="0"/>
              <a:t> 결정하기 위해서는 차량과 </a:t>
            </a:r>
            <a:r>
              <a:rPr lang="ko-KR" altLang="en-US" dirty="0" err="1"/>
              <a:t>드론의</a:t>
            </a:r>
            <a:r>
              <a:rPr lang="ko-KR" altLang="en-US" dirty="0"/>
              <a:t> 데이터가 필요합니다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앞서 </a:t>
            </a:r>
            <a:r>
              <a:rPr lang="ko-KR" altLang="en-US" dirty="0" err="1"/>
              <a:t>호버링</a:t>
            </a:r>
            <a:r>
              <a:rPr lang="ko-KR" altLang="en-US" dirty="0"/>
              <a:t> 명령이라면 속도는 </a:t>
            </a:r>
            <a:r>
              <a:rPr lang="en-US" altLang="ko-KR" dirty="0"/>
              <a:t>0</a:t>
            </a:r>
            <a:r>
              <a:rPr lang="ko-KR" altLang="en-US" dirty="0" err="1"/>
              <a:t>이되고</a:t>
            </a:r>
            <a:r>
              <a:rPr lang="ko-KR" altLang="en-US" dirty="0"/>
              <a:t> 그 외의 경우 </a:t>
            </a:r>
            <a:r>
              <a:rPr lang="ko-KR" altLang="en-US" dirty="0" err="1"/>
              <a:t>드론과</a:t>
            </a:r>
            <a:r>
              <a:rPr lang="ko-KR" altLang="en-US" dirty="0"/>
              <a:t> 차량 </a:t>
            </a:r>
            <a:r>
              <a:rPr lang="en-US" altLang="ko-KR" dirty="0"/>
              <a:t>road ID</a:t>
            </a:r>
            <a:r>
              <a:rPr lang="ko-KR" altLang="en-US" dirty="0" err="1"/>
              <a:t>를</a:t>
            </a:r>
            <a:r>
              <a:rPr lang="ko-KR" altLang="en-US" dirty="0"/>
              <a:t> 확인합니다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차량 </a:t>
            </a:r>
            <a:r>
              <a:rPr lang="en-US" altLang="ko-KR" dirty="0"/>
              <a:t>100m </a:t>
            </a:r>
            <a:r>
              <a:rPr lang="ko-KR" altLang="en-US" dirty="0"/>
              <a:t>앞에 비행하기 위해서는  </a:t>
            </a:r>
            <a:r>
              <a:rPr lang="en-US" altLang="ko-KR" dirty="0"/>
              <a:t>waypoint</a:t>
            </a:r>
            <a:r>
              <a:rPr lang="ko-KR" altLang="en-US" dirty="0"/>
              <a:t>가 </a:t>
            </a:r>
            <a:r>
              <a:rPr lang="en-US" altLang="ko-KR" dirty="0"/>
              <a:t>20</a:t>
            </a:r>
            <a:r>
              <a:rPr lang="ko-KR" altLang="en-US" dirty="0"/>
              <a:t>개가 차이나야 하는데 이를 비교하여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과제의 개요는 긴급차량 앞에서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교통통제를 하여 긴급차량이 빠르게 이동하는 것을 도와주는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드론을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개발하는 것 입니다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algn="ctr">
              <a:defRPr/>
            </a:pPr>
            <a:endParaRPr lang="en-US" altLang="ko-KR" sz="2800" dirty="0">
              <a:latin typeface="에스코어 드림 4 Regular"/>
              <a:ea typeface="에스코어 드림 4 Regula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20</a:t>
            </a:r>
            <a:r>
              <a:rPr lang="ko-KR" altLang="en-US" dirty="0"/>
              <a:t>개 이하라면 최고 속도를 </a:t>
            </a:r>
            <a:r>
              <a:rPr lang="en-US" altLang="ko-KR" dirty="0"/>
              <a:t>20</a:t>
            </a:r>
            <a:r>
              <a:rPr lang="ko-KR" altLang="en-US" dirty="0"/>
              <a:t>개 이상이라면 차량 속도를 바탕으로 </a:t>
            </a:r>
            <a:r>
              <a:rPr lang="ko-KR" altLang="en-US" dirty="0" err="1"/>
              <a:t>드론의</a:t>
            </a:r>
            <a:r>
              <a:rPr lang="ko-KR" altLang="en-US" dirty="0"/>
              <a:t> 이상 속도를 결정 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 err="1"/>
              <a:t>드론이</a:t>
            </a:r>
            <a:r>
              <a:rPr lang="ko-KR" altLang="en-US" dirty="0"/>
              <a:t> 가야할 속력이 최고 속력보다 크다면 </a:t>
            </a:r>
            <a:r>
              <a:rPr lang="ko-KR" altLang="en-US" dirty="0" err="1"/>
              <a:t>드론의</a:t>
            </a:r>
            <a:r>
              <a:rPr lang="ko-KR" altLang="en-US" dirty="0"/>
              <a:t> 최고 속력으로 결정하고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반대의 경우라면 </a:t>
            </a:r>
            <a:r>
              <a:rPr lang="ko-KR" altLang="en-US" dirty="0" err="1"/>
              <a:t>최저속력으로</a:t>
            </a:r>
            <a:r>
              <a:rPr lang="ko-KR" altLang="en-US" dirty="0"/>
              <a:t> 결정합니다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드론의</a:t>
            </a:r>
            <a:r>
              <a:rPr lang="ko-KR" altLang="en-US" dirty="0"/>
              <a:t> 속력이 결정되면 그 값을 </a:t>
            </a:r>
            <a:r>
              <a:rPr lang="ko-KR" altLang="en-US" dirty="0" err="1"/>
              <a:t>픽스호크에</a:t>
            </a:r>
            <a:r>
              <a:rPr lang="ko-KR" altLang="en-US" dirty="0"/>
              <a:t> </a:t>
            </a:r>
            <a:r>
              <a:rPr lang="en-US" altLang="ko-KR" dirty="0"/>
              <a:t>waypoint</a:t>
            </a:r>
            <a:r>
              <a:rPr lang="ko-KR" altLang="en-US" dirty="0"/>
              <a:t>와 </a:t>
            </a:r>
            <a:r>
              <a:rPr lang="ko-KR" altLang="en-US" dirty="0" err="1"/>
              <a:t>합께</a:t>
            </a:r>
            <a:r>
              <a:rPr lang="ko-KR" altLang="en-US" dirty="0"/>
              <a:t> 명령어로 전달하게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앞선 알고리즘 테스트 결과 입니다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테스트를 위해 무한한 직선 구간을 가정하였습니다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다음 그래프는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차량은 임의의 속도를 달리고 통신 오류가 없는 상황입니다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첫 번째는 시간</a:t>
            </a:r>
            <a:r>
              <a:rPr lang="en-US" altLang="ko-KR" dirty="0"/>
              <a:t>-</a:t>
            </a:r>
            <a:r>
              <a:rPr lang="ko-KR" altLang="en-US" dirty="0"/>
              <a:t>속력 그래프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두 번째는 시간</a:t>
            </a:r>
            <a:r>
              <a:rPr lang="en-US" altLang="ko-KR" dirty="0"/>
              <a:t>-</a:t>
            </a:r>
            <a:r>
              <a:rPr lang="ko-KR" altLang="en-US" dirty="0"/>
              <a:t>거리 그래프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세 번째는 차량과 </a:t>
            </a:r>
            <a:r>
              <a:rPr lang="ko-KR" altLang="en-US" dirty="0" err="1"/>
              <a:t>드론사이</a:t>
            </a:r>
            <a:r>
              <a:rPr lang="ko-KR" altLang="en-US" dirty="0"/>
              <a:t> 거리변화 그래프 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첫 번째와 두번째 그래프에서 파란색은 차량을 빨간색은 </a:t>
            </a:r>
            <a:r>
              <a:rPr lang="ko-KR" altLang="en-US" dirty="0" err="1"/>
              <a:t>드론을</a:t>
            </a:r>
            <a:r>
              <a:rPr lang="ko-KR" altLang="en-US" dirty="0"/>
              <a:t> 의미합니다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첫 번째 그래프를 보면</a:t>
            </a:r>
          </a:p>
          <a:p>
            <a:pPr lvl="0">
              <a:defRPr/>
            </a:pPr>
            <a:r>
              <a:rPr lang="en-US" altLang="ko-KR" dirty="0"/>
              <a:t>30</a:t>
            </a:r>
            <a:r>
              <a:rPr lang="ko-KR" altLang="en-US" dirty="0"/>
              <a:t>초 미만에서는 차량 전방 </a:t>
            </a:r>
            <a:r>
              <a:rPr lang="en-US" altLang="ko-KR" dirty="0"/>
              <a:t>100M</a:t>
            </a:r>
            <a:r>
              <a:rPr lang="ko-KR" altLang="en-US" dirty="0"/>
              <a:t>에 위치하기 위해 </a:t>
            </a:r>
            <a:r>
              <a:rPr lang="ko-KR" altLang="en-US" dirty="0" err="1"/>
              <a:t>드론은</a:t>
            </a:r>
            <a:r>
              <a:rPr lang="ko-KR" altLang="en-US" dirty="0"/>
              <a:t> 최고 속력을 </a:t>
            </a:r>
            <a:r>
              <a:rPr lang="ko-KR" altLang="en-US" dirty="0" err="1"/>
              <a:t>내고있음을</a:t>
            </a:r>
            <a:r>
              <a:rPr lang="ko-KR" altLang="en-US" dirty="0"/>
              <a:t> 볼 수 있습니다</a:t>
            </a:r>
          </a:p>
          <a:p>
            <a:pPr lvl="0">
              <a:defRPr/>
            </a:pPr>
            <a:r>
              <a:rPr lang="ko-KR" altLang="en-US" dirty="0"/>
              <a:t>이후에는 차량 과의 거리 </a:t>
            </a:r>
            <a:r>
              <a:rPr lang="en-US" altLang="ko-KR" dirty="0"/>
              <a:t>100M</a:t>
            </a:r>
            <a:r>
              <a:rPr lang="ko-KR" altLang="en-US" dirty="0" err="1"/>
              <a:t>를</a:t>
            </a:r>
            <a:r>
              <a:rPr lang="ko-KR" altLang="en-US" dirty="0"/>
              <a:t> 유지하기위해 차량의 속력에 따라 </a:t>
            </a:r>
            <a:r>
              <a:rPr lang="ko-KR" altLang="en-US" dirty="0" err="1"/>
              <a:t>드론의</a:t>
            </a:r>
            <a:r>
              <a:rPr lang="ko-KR" altLang="en-US" dirty="0"/>
              <a:t> 속력이 변하는 것을 볼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두번째와 세번째 그래프를 보면</a:t>
            </a:r>
          </a:p>
          <a:p>
            <a:pPr lvl="0">
              <a:defRPr/>
            </a:pPr>
            <a:r>
              <a:rPr lang="ko-KR" altLang="en-US" dirty="0"/>
              <a:t>앞서 </a:t>
            </a:r>
            <a:r>
              <a:rPr lang="ko-KR" altLang="en-US" dirty="0" err="1"/>
              <a:t>설명한거와</a:t>
            </a:r>
            <a:r>
              <a:rPr lang="ko-KR" altLang="en-US" dirty="0"/>
              <a:t> 같이 </a:t>
            </a:r>
            <a:r>
              <a:rPr lang="en-US" altLang="ko-KR" dirty="0"/>
              <a:t>30</a:t>
            </a:r>
            <a:r>
              <a:rPr lang="ko-KR" altLang="en-US" dirty="0"/>
              <a:t>초 미만에서는 목표 지점에 도달하는 모습을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초 이후에서는 목표 지점을 유지하려는 모습을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 그래프는 통신오류가 있는 그래프입니다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ko-KR" altLang="en-US" dirty="0"/>
              <a:t>통신의 오류가 있지만 </a:t>
            </a:r>
            <a:r>
              <a:rPr lang="ko-KR" altLang="en-US" dirty="0" err="1"/>
              <a:t>앞선그래프와</a:t>
            </a:r>
            <a:r>
              <a:rPr lang="ko-KR" altLang="en-US" dirty="0"/>
              <a:t> 비슷하게 잘 대처하는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다음은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임베드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소프트웨어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입니다</a:t>
            </a:r>
            <a:endParaRPr lang="EN-US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702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앞서 말한 통신 소프트웨어와 각종 모듈들처럼 하드웨어를 자원을 관리하기 위해서는 </a:t>
            </a:r>
            <a:r>
              <a:rPr lang="ko-KR" altLang="en-US" dirty="0" err="1"/>
              <a:t>저수준</a:t>
            </a:r>
            <a:r>
              <a:rPr lang="ko-KR" altLang="en-US" dirty="0"/>
              <a:t> 언어인 </a:t>
            </a:r>
            <a:r>
              <a:rPr lang="en-US" altLang="ko-KR" dirty="0"/>
              <a:t>C</a:t>
            </a:r>
            <a:r>
              <a:rPr lang="ko-KR" altLang="en-US" dirty="0"/>
              <a:t>언어를 사용해야 합니다</a:t>
            </a:r>
            <a:r>
              <a:rPr lang="en-US" altLang="ko-KR" dirty="0"/>
              <a:t>. </a:t>
            </a:r>
            <a:r>
              <a:rPr lang="ko-KR" altLang="en-US" dirty="0"/>
              <a:t>이때 문에 대부분의 코드는 </a:t>
            </a:r>
            <a:r>
              <a:rPr lang="en-US" altLang="ko-KR" dirty="0" err="1"/>
              <a:t>c++</a:t>
            </a:r>
            <a:r>
              <a:rPr lang="ko-KR" altLang="en-US" dirty="0"/>
              <a:t>로 작성되었습니다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드론에</a:t>
            </a:r>
            <a:r>
              <a:rPr lang="ko-KR" altLang="en-US" dirty="0"/>
              <a:t> 명령을 보내는 라이브러리인 </a:t>
            </a:r>
            <a:r>
              <a:rPr lang="en-US" altLang="ko-KR" dirty="0" err="1"/>
              <a:t>dronekit</a:t>
            </a:r>
            <a:r>
              <a:rPr lang="ko-KR" altLang="en-US" dirty="0"/>
              <a:t>은 </a:t>
            </a:r>
            <a:r>
              <a:rPr lang="ko-KR" altLang="en-US" dirty="0" err="1"/>
              <a:t>파이썬으로</a:t>
            </a:r>
            <a:r>
              <a:rPr lang="ko-KR" altLang="en-US" dirty="0"/>
              <a:t> 구현 되어 있어 이를 사용하기 위해서는 </a:t>
            </a:r>
            <a:r>
              <a:rPr lang="ko-KR" altLang="en-US" dirty="0" err="1"/>
              <a:t>임베딩</a:t>
            </a:r>
            <a:r>
              <a:rPr lang="ko-KR" altLang="en-US" dirty="0"/>
              <a:t> 과정을 거쳐야 합니다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파인썬에서</a:t>
            </a:r>
            <a:r>
              <a:rPr lang="ko-KR" altLang="en-US" dirty="0"/>
              <a:t> 사용하는 </a:t>
            </a:r>
            <a:r>
              <a:rPr lang="en-US" altLang="ko-KR" dirty="0"/>
              <a:t>data</a:t>
            </a:r>
            <a:r>
              <a:rPr lang="ko-KR" altLang="en-US" dirty="0"/>
              <a:t>들은 리스트와 객체로 구현되어 있는데 이를 </a:t>
            </a:r>
            <a:r>
              <a:rPr lang="en-US" altLang="ko-KR" dirty="0" err="1"/>
              <a:t>c++</a:t>
            </a:r>
            <a:r>
              <a:rPr lang="ko-KR" altLang="en-US" dirty="0"/>
              <a:t>에서는 구조체로 변환하는 과정이 필요합니다</a:t>
            </a:r>
            <a:r>
              <a:rPr lang="en-US" altLang="ko-KR" dirty="0"/>
              <a:t>. </a:t>
            </a:r>
            <a:r>
              <a:rPr lang="ko-KR" altLang="en-US" dirty="0"/>
              <a:t>이를 위해 </a:t>
            </a:r>
            <a:r>
              <a:rPr lang="ko-KR" altLang="en-US" dirty="0" err="1"/>
              <a:t>임베딩을</a:t>
            </a:r>
            <a:r>
              <a:rPr lang="ko-KR" altLang="en-US" dirty="0"/>
              <a:t> 위한 코드를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스레드간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통신을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위해서는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메세지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큐를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이용합니다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032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이때 어떤 종류의 큐를 사용할지에 대한 비교 테스트 결과 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 err="1"/>
              <a:t>컨커런트큐는</a:t>
            </a:r>
            <a:r>
              <a:rPr lang="ko-KR" altLang="en-US" dirty="0"/>
              <a:t> 여러 스레드에서 입출력을 동시에 하는 큐 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오른쪽 그래프는 기본적인 시리얼 큐와 </a:t>
            </a:r>
            <a:r>
              <a:rPr lang="ko-KR" altLang="en-US" dirty="0" err="1"/>
              <a:t>컨커런트</a:t>
            </a:r>
            <a:r>
              <a:rPr lang="ko-KR" altLang="en-US" dirty="0"/>
              <a:t> 큐의 </a:t>
            </a:r>
            <a:r>
              <a:rPr lang="ko-KR" altLang="en-US" dirty="0" err="1"/>
              <a:t>실행시간를</a:t>
            </a:r>
            <a:r>
              <a:rPr lang="ko-KR" altLang="en-US" dirty="0"/>
              <a:t> </a:t>
            </a:r>
            <a:r>
              <a:rPr lang="ko-KR" altLang="en-US" dirty="0" err="1"/>
              <a:t>비교한것입니다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가로축은 입출력 횟수이고 세로축은 시간입니다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입출력 횟수가 많아질수록 </a:t>
            </a:r>
            <a:r>
              <a:rPr lang="ko-KR" altLang="en-US" dirty="0" err="1"/>
              <a:t>컨커런트가</a:t>
            </a:r>
            <a:r>
              <a:rPr lang="ko-KR" altLang="en-US" dirty="0"/>
              <a:t> 훨씬 빠른 실행시간을 </a:t>
            </a:r>
            <a:r>
              <a:rPr lang="ko-KR" altLang="en-US" dirty="0" err="1"/>
              <a:t>보여지는걸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그래서 저희는 </a:t>
            </a:r>
            <a:r>
              <a:rPr lang="ko-KR" altLang="en-US" dirty="0" err="1"/>
              <a:t>드론의</a:t>
            </a:r>
            <a:r>
              <a:rPr lang="ko-KR" altLang="en-US" dirty="0"/>
              <a:t> 메세지를 </a:t>
            </a:r>
            <a:r>
              <a:rPr lang="ko-KR" altLang="en-US" dirty="0" err="1"/>
              <a:t>컨커런트</a:t>
            </a:r>
            <a:r>
              <a:rPr lang="ko-KR" altLang="en-US" dirty="0"/>
              <a:t> 큐에 저장하는 방법을 채택하였습니다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379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다음은 소프트웨어 구조에는 없는 컴파일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표와 같이 개발을 하는 컴퓨터와 소프트웨어가 올라갈 타겟 컴퓨터의 </a:t>
            </a:r>
            <a:r>
              <a:rPr lang="en-US" altLang="ko-KR" dirty="0" err="1"/>
              <a:t>os</a:t>
            </a:r>
            <a:r>
              <a:rPr lang="en-US" altLang="ko-KR" dirty="0"/>
              <a:t>, </a:t>
            </a:r>
            <a:r>
              <a:rPr lang="ko-KR" altLang="en-US" dirty="0"/>
              <a:t>프로세서</a:t>
            </a:r>
            <a:r>
              <a:rPr lang="en-US" altLang="ko-KR" dirty="0"/>
              <a:t>, </a:t>
            </a:r>
            <a:r>
              <a:rPr lang="ko-KR" altLang="en-US" dirty="0"/>
              <a:t>컴파일러가 모두 </a:t>
            </a:r>
            <a:r>
              <a:rPr lang="ko-KR" altLang="en-US" dirty="0" err="1"/>
              <a:t>다른것을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079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이 시스템의 목표는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드론이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긴급차량보다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100m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앞에서 긴급 차량 이동을 지원하는 것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오차범위는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+- 10m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로 잡았습니다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이때문에 같은 소스코드를 이용하여 실행코드를 만들어도</a:t>
            </a:r>
          </a:p>
          <a:p>
            <a:r>
              <a:rPr lang="en-KR" dirty="0"/>
              <a:t>만들어진 실행파을을 다를 수 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일반적으로</a:t>
            </a:r>
            <a:r>
              <a:rPr lang="en-US" dirty="0"/>
              <a:t> </a:t>
            </a:r>
            <a:r>
              <a:rPr lang="en-US" dirty="0" err="1"/>
              <a:t>임베디드</a:t>
            </a:r>
            <a:r>
              <a:rPr lang="en-US" dirty="0"/>
              <a:t> </a:t>
            </a:r>
            <a:r>
              <a:rPr lang="en-US" dirty="0" err="1"/>
              <a:t>소프트웨어</a:t>
            </a:r>
            <a:r>
              <a:rPr lang="en-US" dirty="0"/>
              <a:t> </a:t>
            </a:r>
            <a:r>
              <a:rPr lang="en-US" dirty="0" err="1"/>
              <a:t>개발시</a:t>
            </a:r>
            <a:r>
              <a:rPr lang="en-US" dirty="0"/>
              <a:t> </a:t>
            </a:r>
            <a:r>
              <a:rPr lang="en-US" dirty="0" err="1"/>
              <a:t>타겟</a:t>
            </a:r>
            <a:r>
              <a:rPr lang="en-US" dirty="0"/>
              <a:t> </a:t>
            </a:r>
            <a:r>
              <a:rPr lang="en-US" dirty="0" err="1"/>
              <a:t>컴퓨터의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dirty="0" err="1"/>
              <a:t>환경에</a:t>
            </a:r>
            <a:r>
              <a:rPr lang="en-US" dirty="0"/>
              <a:t> </a:t>
            </a:r>
            <a:r>
              <a:rPr lang="en-US" dirty="0" err="1"/>
              <a:t>맞는</a:t>
            </a:r>
            <a:r>
              <a:rPr lang="en-US" dirty="0"/>
              <a:t> </a:t>
            </a:r>
            <a:r>
              <a:rPr lang="en-US" dirty="0" err="1"/>
              <a:t>실행코드를</a:t>
            </a:r>
            <a:r>
              <a:rPr lang="en-US" dirty="0"/>
              <a:t> </a:t>
            </a:r>
            <a:r>
              <a:rPr lang="en-US" dirty="0" err="1"/>
              <a:t>만들기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크로스</a:t>
            </a:r>
            <a:r>
              <a:rPr lang="en-US" dirty="0"/>
              <a:t> </a:t>
            </a:r>
            <a:r>
              <a:rPr lang="en-US" dirty="0" err="1"/>
              <a:t>컴파일을</a:t>
            </a:r>
            <a:r>
              <a:rPr lang="en-US" dirty="0"/>
              <a:t> </a:t>
            </a:r>
            <a:r>
              <a:rPr lang="en-US" dirty="0" err="1"/>
              <a:t>해야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하지만</a:t>
            </a:r>
            <a:r>
              <a:rPr lang="en-US" dirty="0"/>
              <a:t> </a:t>
            </a:r>
            <a:r>
              <a:rPr lang="en-US" dirty="0" err="1"/>
              <a:t>라즈베리파이는</a:t>
            </a:r>
            <a:r>
              <a:rPr lang="en-US" dirty="0"/>
              <a:t> </a:t>
            </a:r>
            <a:r>
              <a:rPr lang="en-US" dirty="0" err="1"/>
              <a:t>직접</a:t>
            </a:r>
            <a:r>
              <a:rPr lang="en-US" dirty="0"/>
              <a:t> </a:t>
            </a:r>
            <a:r>
              <a:rPr lang="en-US" dirty="0" err="1"/>
              <a:t>컴파일이</a:t>
            </a:r>
            <a:r>
              <a:rPr lang="en-US" dirty="0"/>
              <a:t> </a:t>
            </a:r>
            <a:r>
              <a:rPr lang="en-US" dirty="0" err="1"/>
              <a:t>가능하기</a:t>
            </a:r>
            <a:r>
              <a:rPr lang="en-US" dirty="0"/>
              <a:t> </a:t>
            </a:r>
            <a:r>
              <a:rPr lang="en-US" dirty="0" err="1"/>
              <a:t>때문에</a:t>
            </a:r>
            <a:r>
              <a:rPr lang="en-US" dirty="0"/>
              <a:t> </a:t>
            </a:r>
            <a:r>
              <a:rPr lang="en-US" dirty="0" err="1"/>
              <a:t>따로</a:t>
            </a:r>
            <a:r>
              <a:rPr lang="en-US" dirty="0"/>
              <a:t> </a:t>
            </a:r>
            <a:r>
              <a:rPr lang="en-US" dirty="0" err="1"/>
              <a:t>크로스</a:t>
            </a:r>
            <a:r>
              <a:rPr lang="en-US" dirty="0"/>
              <a:t> </a:t>
            </a:r>
            <a:r>
              <a:rPr lang="en-US" dirty="0" err="1"/>
              <a:t>컴파일</a:t>
            </a:r>
            <a:r>
              <a:rPr lang="en-US" dirty="0"/>
              <a:t> </a:t>
            </a:r>
            <a:r>
              <a:rPr lang="en-US" dirty="0" err="1"/>
              <a:t>환경을</a:t>
            </a:r>
            <a:r>
              <a:rPr lang="en-US" dirty="0"/>
              <a:t> </a:t>
            </a:r>
            <a:r>
              <a:rPr lang="en-US" dirty="0" err="1"/>
              <a:t>만들지는</a:t>
            </a:r>
            <a:r>
              <a:rPr lang="en-US" dirty="0"/>
              <a:t>  </a:t>
            </a:r>
            <a:r>
              <a:rPr lang="en-US" dirty="0" err="1"/>
              <a:t>않았</a:t>
            </a:r>
            <a:r>
              <a:rPr lang="en-US" dirty="0"/>
              <a:t> </a:t>
            </a:r>
            <a:r>
              <a:rPr lang="en-US" dirty="0" err="1"/>
              <a:t>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대신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환경과</a:t>
            </a:r>
            <a:r>
              <a:rPr lang="en-US" dirty="0"/>
              <a:t> </a:t>
            </a:r>
            <a:r>
              <a:rPr lang="en-US" dirty="0" err="1"/>
              <a:t>실행환경을</a:t>
            </a:r>
            <a:r>
              <a:rPr lang="en-US" dirty="0"/>
              <a:t> </a:t>
            </a:r>
            <a:r>
              <a:rPr lang="en-US" dirty="0" err="1"/>
              <a:t>맞추기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형상관리가</a:t>
            </a:r>
            <a:r>
              <a:rPr lang="en-US" dirty="0"/>
              <a:t> </a:t>
            </a:r>
            <a:r>
              <a:rPr lang="en-US" dirty="0" err="1"/>
              <a:t>필요했고</a:t>
            </a:r>
            <a:r>
              <a:rPr lang="en-US" dirty="0"/>
              <a:t> </a:t>
            </a:r>
            <a:r>
              <a:rPr lang="en-US" dirty="0" err="1"/>
              <a:t>이를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자동화</a:t>
            </a:r>
            <a:r>
              <a:rPr lang="en-US" dirty="0"/>
              <a:t> </a:t>
            </a:r>
            <a:r>
              <a:rPr lang="en-US" dirty="0" err="1"/>
              <a:t>파일들을</a:t>
            </a:r>
            <a:r>
              <a:rPr lang="en-US" dirty="0"/>
              <a:t> </a:t>
            </a:r>
            <a:r>
              <a:rPr lang="en-US" dirty="0" err="1"/>
              <a:t>만들어</a:t>
            </a:r>
            <a:r>
              <a:rPr lang="en-US" dirty="0"/>
              <a:t> </a:t>
            </a:r>
            <a:r>
              <a:rPr lang="en-US" dirty="0" err="1"/>
              <a:t>두었습니다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82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컴파일을 자동화 하기 위해서는 </a:t>
            </a:r>
            <a:r>
              <a:rPr lang="en-US" altLang="ko-KR" dirty="0" err="1"/>
              <a:t>makefile</a:t>
            </a:r>
            <a:r>
              <a:rPr lang="ko-KR" altLang="en-US" dirty="0"/>
              <a:t>을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왼쪽사진을 </a:t>
            </a:r>
            <a:r>
              <a:rPr lang="ko-KR" altLang="en-US" dirty="0" err="1"/>
              <a:t>보면소스코드가</a:t>
            </a:r>
            <a:r>
              <a:rPr lang="ko-KR" altLang="en-US" dirty="0"/>
              <a:t> 모듈과 헤더파일 등등 많은 파일로 나누어져 개발 되고 있습니다</a:t>
            </a:r>
            <a:endParaRPr lang="en-US" altLang="ko-KR" dirty="0"/>
          </a:p>
          <a:p>
            <a:r>
              <a:rPr lang="ko-KR" altLang="en-US" dirty="0"/>
              <a:t>코드를 실행시키기 위해서는 </a:t>
            </a:r>
            <a:r>
              <a:rPr lang="ko-KR" altLang="en-US" dirty="0" err="1"/>
              <a:t>각자각</a:t>
            </a:r>
            <a:r>
              <a:rPr lang="ko-KR" altLang="en-US" dirty="0"/>
              <a:t> 모듈들을 컴파일 하여 </a:t>
            </a:r>
            <a:r>
              <a:rPr lang="ko-KR" altLang="en-US" dirty="0" err="1"/>
              <a:t>링크한뒤</a:t>
            </a:r>
            <a:r>
              <a:rPr lang="ko-KR" altLang="en-US" dirty="0"/>
              <a:t> 실행 파일을 만들어 </a:t>
            </a:r>
            <a:r>
              <a:rPr lang="ko-KR" altLang="en-US" dirty="0" err="1"/>
              <a:t>실행야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조원 모두가 코드를 실행해 보기위해 파일들의 의존성을 이해하고 각각의 컴파일 옵션들을 알기는 불가능합니다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A26EF-EBA4-4294-A7B8-B72033F0B5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23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그렇기에 이를 자동화하는 </a:t>
            </a:r>
            <a:r>
              <a:rPr lang="en-US" altLang="ko-KR" dirty="0" err="1"/>
              <a:t>makefile</a:t>
            </a:r>
            <a:r>
              <a:rPr lang="ko-KR" altLang="en-US" dirty="0"/>
              <a:t>을 만들었고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A26EF-EBA4-4294-A7B8-B72033F0B5D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39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Makefile</a:t>
            </a:r>
            <a:r>
              <a:rPr lang="ko-KR" altLang="en-US" dirty="0"/>
              <a:t>을 실행하면 빌드 폴더에 각각의 모듈의 오브젝트 파일을 만들고 이를 의존성 관계에 맞게 링크하여 </a:t>
            </a:r>
            <a:r>
              <a:rPr lang="ko-KR" altLang="en-US" dirty="0" err="1"/>
              <a:t>드론과</a:t>
            </a:r>
            <a:r>
              <a:rPr lang="ko-KR" altLang="en-US" dirty="0"/>
              <a:t> 차량에서 실행될 실행파일을 만들게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A26EF-EBA4-4294-A7B8-B72033F0B5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8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이후 </a:t>
            </a:r>
            <a:r>
              <a:rPr lang="ko-KR" altLang="en-US" dirty="0" err="1"/>
              <a:t>드론이</a:t>
            </a:r>
            <a:r>
              <a:rPr lang="ko-KR" altLang="en-US" dirty="0"/>
              <a:t> 테스트 비행을 위한 데이터  </a:t>
            </a:r>
            <a:r>
              <a:rPr lang="ko-KR" altLang="en-US" dirty="0" err="1"/>
              <a:t>라벨링</a:t>
            </a:r>
            <a:r>
              <a:rPr lang="ko-KR" altLang="en-US" dirty="0"/>
              <a:t> 부분 입니다</a:t>
            </a:r>
            <a:r>
              <a:rPr lang="en-US" altLang="ko-KR" dirty="0"/>
              <a:t>. </a:t>
            </a:r>
            <a:r>
              <a:rPr lang="ko-KR" altLang="en-US" dirty="0"/>
              <a:t>이 부분은 이지훈 학생이 진행하였습니다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차량은 </a:t>
            </a:r>
            <a:r>
              <a:rPr lang="en-US" altLang="ko-KR" dirty="0" err="1"/>
              <a:t>road_id</a:t>
            </a:r>
            <a:r>
              <a:rPr lang="ko-KR" altLang="en-US" dirty="0"/>
              <a:t>에 대한 정보만을 가지고 있고</a:t>
            </a:r>
            <a:r>
              <a:rPr lang="en-US" altLang="ko-KR" dirty="0"/>
              <a:t>, </a:t>
            </a:r>
            <a:r>
              <a:rPr lang="ko-KR" altLang="en-US" dirty="0" err="1"/>
              <a:t>드론의</a:t>
            </a:r>
            <a:r>
              <a:rPr lang="ko-KR" altLang="en-US" dirty="0"/>
              <a:t> </a:t>
            </a:r>
            <a:r>
              <a:rPr lang="ko-KR" altLang="en-US" dirty="0" err="1"/>
              <a:t>라즈베리파이에는</a:t>
            </a:r>
            <a:r>
              <a:rPr lang="ko-KR" altLang="en-US" dirty="0"/>
              <a:t> 각 </a:t>
            </a:r>
            <a:r>
              <a:rPr lang="en-US" altLang="ko-KR" dirty="0" err="1"/>
              <a:t>road_id</a:t>
            </a:r>
            <a:r>
              <a:rPr lang="ko-KR" altLang="en-US" dirty="0"/>
              <a:t>가 가지는 </a:t>
            </a:r>
            <a:r>
              <a:rPr lang="en-US" altLang="ko-KR" dirty="0" err="1"/>
              <a:t>waypoint_id</a:t>
            </a:r>
            <a:r>
              <a:rPr lang="ko-KR" altLang="en-US" dirty="0"/>
              <a:t>에 대한 데이터를 가지고 </a:t>
            </a:r>
            <a:r>
              <a:rPr lang="ko-KR" altLang="en-US" dirty="0" err="1"/>
              <a:t>있어야합니다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en-US" altLang="ko-KR" dirty="0"/>
              <a:t>Waypoint</a:t>
            </a:r>
            <a:r>
              <a:rPr lang="ko-KR" altLang="en-US" dirty="0"/>
              <a:t>에 대한 데이터를 만들기 전에 시험비행 할 장소의 위</a:t>
            </a:r>
            <a:r>
              <a:rPr lang="en-US" altLang="ko-KR" dirty="0"/>
              <a:t>,</a:t>
            </a:r>
            <a:r>
              <a:rPr lang="ko-KR" altLang="en-US" dirty="0"/>
              <a:t>경도와 약 </a:t>
            </a:r>
            <a:r>
              <a:rPr lang="en-US" altLang="ko-KR" dirty="0"/>
              <a:t>100m</a:t>
            </a:r>
            <a:r>
              <a:rPr lang="ko-KR" altLang="en-US" dirty="0"/>
              <a:t>의 직선인 도로에 대한 데이터를 </a:t>
            </a:r>
            <a:r>
              <a:rPr lang="ko-KR" altLang="en-US" dirty="0" err="1"/>
              <a:t>미션플래너를</a:t>
            </a:r>
            <a:r>
              <a:rPr lang="ko-KR" altLang="en-US" dirty="0"/>
              <a:t> 이용하여 </a:t>
            </a:r>
            <a:r>
              <a:rPr lang="en-US" altLang="ko-KR" dirty="0"/>
              <a:t>waypoint</a:t>
            </a:r>
            <a:r>
              <a:rPr lang="ko-KR" altLang="en-US" dirty="0"/>
              <a:t>의 위치를 파악하고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en-US" altLang="ko-KR" dirty="0" err="1"/>
              <a:t>waypoint_id</a:t>
            </a:r>
            <a:r>
              <a:rPr lang="en-US" altLang="ko-KR" dirty="0"/>
              <a:t> </a:t>
            </a:r>
            <a:r>
              <a:rPr lang="ko-KR" altLang="en-US" dirty="0"/>
              <a:t>위도 경도 고도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waypoint</a:t>
            </a:r>
            <a:r>
              <a:rPr lang="ko-KR" altLang="en-US" dirty="0"/>
              <a:t>를 체크하는 </a:t>
            </a:r>
            <a:r>
              <a:rPr lang="en-US" altLang="ko-KR" dirty="0"/>
              <a:t>countable, </a:t>
            </a:r>
            <a:r>
              <a:rPr lang="ko-KR" altLang="en-US" dirty="0"/>
              <a:t>이 </a:t>
            </a:r>
            <a:r>
              <a:rPr lang="en-US" altLang="ko-KR" dirty="0" err="1"/>
              <a:t>road_id</a:t>
            </a:r>
            <a:r>
              <a:rPr lang="ko-KR" altLang="en-US" dirty="0"/>
              <a:t>의 마지막 지점인지를 표시해주는 </a:t>
            </a:r>
            <a:r>
              <a:rPr lang="en-US" altLang="ko-KR" dirty="0" err="1"/>
              <a:t>last_id</a:t>
            </a:r>
            <a:r>
              <a:rPr lang="ko-KR" altLang="en-US" dirty="0"/>
              <a:t>에 대한 데이터 포맷으로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현재 알고리즘 변경으로 데이터 의 수정이 추가적으로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155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다음은 </a:t>
            </a:r>
            <a:r>
              <a:rPr lang="ko-KR" altLang="en-US"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페이로드 적제를 위해 </a:t>
            </a:r>
            <a:r>
              <a:rPr lang="ko-KR" altLang="en-US"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배치에 따른 적합한 무게중심을 확인하는 부분으로 </a:t>
            </a:r>
            <a:r>
              <a:rPr lang="ko-KR" altLang="en-US"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한규영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학생이 진행하였습니다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먼저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기체 회전축보다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무게중심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이 밑에 있을 때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드론이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왼쪽으로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전진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비행을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할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경우</a:t>
            </a:r>
            <a:r>
              <a:rPr 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그림과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같이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모멘트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는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반시계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방향으로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작용하게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되는데</a:t>
            </a:r>
            <a:r>
              <a:rPr 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이때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무게중심이 밑에 있으면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자세를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복원하려는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시계방향의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모멘트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힘이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발생하여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상쇄하게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됩니다</a:t>
            </a:r>
            <a:r>
              <a:rPr 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반면 기체의 회전축 보다 무게중심이 위에 있는 경우에 무게중심의 모멘트도 반시계방향으로 작용하므로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자세 제어가 더 불안정해지고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추락할 가능성이 생깁니다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lang="ko-KR" altLang="en-US" dirty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다음사진을 보게 되면</a:t>
            </a:r>
            <a:r>
              <a:rPr lang="en-US" altLang="ko-KR" dirty="0"/>
              <a:t>, </a:t>
            </a:r>
            <a:r>
              <a:rPr lang="ko-KR" altLang="en-US" dirty="0"/>
              <a:t>무게중심이 기체의 회전 축보다 </a:t>
            </a:r>
            <a:r>
              <a:rPr lang="ko-KR" altLang="en-US" dirty="0" err="1"/>
              <a:t>높은경우는</a:t>
            </a:r>
            <a:r>
              <a:rPr lang="ko-KR" altLang="en-US" dirty="0"/>
              <a:t> 무게 중심이 위에 있어 이를 통해 수평을 만들기 위해서는 불필요한 모터의 힘이 많이 필요하게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배터리 배치별 허용 무게중심을 계산해 보았는데</a:t>
            </a:r>
            <a:r>
              <a:rPr lang="en-US" altLang="ko-KR" dirty="0"/>
              <a:t>.  </a:t>
            </a:r>
            <a:r>
              <a:rPr lang="ko-KR" altLang="en-US" dirty="0" err="1"/>
              <a:t>드론의</a:t>
            </a:r>
            <a:r>
              <a:rPr lang="ko-KR" altLang="en-US" dirty="0"/>
              <a:t> 안정적인 마진율은 </a:t>
            </a:r>
            <a:r>
              <a:rPr lang="en-US" altLang="ko-KR" dirty="0"/>
              <a:t>5%</a:t>
            </a:r>
            <a:r>
              <a:rPr lang="ko-KR" altLang="en-US" dirty="0"/>
              <a:t>에서 </a:t>
            </a:r>
            <a:r>
              <a:rPr lang="en-US" altLang="ko-KR" dirty="0"/>
              <a:t>15%</a:t>
            </a:r>
            <a:r>
              <a:rPr lang="ko-KR" altLang="en-US" dirty="0"/>
              <a:t>이므로 그에 해당하는 </a:t>
            </a:r>
            <a:r>
              <a:rPr lang="ko-KR" altLang="en-US" dirty="0" err="1"/>
              <a:t>허용무게중심범위는</a:t>
            </a:r>
            <a:r>
              <a:rPr lang="ko-KR" altLang="en-US" dirty="0"/>
              <a:t> </a:t>
            </a:r>
            <a:r>
              <a:rPr lang="en-US" altLang="ko-KR" dirty="0"/>
              <a:t>-10mm</a:t>
            </a:r>
            <a:r>
              <a:rPr lang="ko-KR" altLang="en-US" dirty="0"/>
              <a:t>에서 </a:t>
            </a:r>
            <a:r>
              <a:rPr lang="en-US" altLang="ko-KR" dirty="0"/>
              <a:t>-26mm</a:t>
            </a:r>
            <a:r>
              <a:rPr lang="ko-KR" altLang="en-US" dirty="0" err="1"/>
              <a:t>까지입니다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그러므로 저희는 배터리를 프레임에서 배터리 질량중심까지 거리 </a:t>
            </a:r>
            <a:r>
              <a:rPr lang="en-US" altLang="ko-KR" dirty="0"/>
              <a:t>-55mm</a:t>
            </a:r>
            <a:r>
              <a:rPr lang="ko-KR" altLang="en-US" dirty="0"/>
              <a:t>에서 </a:t>
            </a:r>
            <a:r>
              <a:rPr lang="en-US" altLang="ko-KR" dirty="0"/>
              <a:t>-85mm</a:t>
            </a:r>
            <a:r>
              <a:rPr lang="ko-KR" altLang="en-US" dirty="0"/>
              <a:t>까지 옮길 수 있습니다</a:t>
            </a:r>
            <a:r>
              <a:rPr lang="en-US" altLang="ko-KR" dirty="0"/>
              <a:t>.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717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그에따른</a:t>
            </a:r>
            <a:r>
              <a:rPr lang="ko-KR" altLang="en-US" dirty="0"/>
              <a:t> 두가지 설계를 해보았습니다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배터리가 기체 회전축 중심보다 아래에 위치 </a:t>
            </a:r>
            <a:r>
              <a:rPr lang="ko-KR" altLang="en-US" dirty="0" err="1"/>
              <a:t>하였을때</a:t>
            </a:r>
            <a:r>
              <a:rPr lang="en-US" altLang="ko-KR" dirty="0"/>
              <a:t>, z</a:t>
            </a:r>
            <a:r>
              <a:rPr lang="ko-KR" altLang="en-US" dirty="0"/>
              <a:t>축 무게중심은 </a:t>
            </a:r>
            <a:r>
              <a:rPr lang="en-US" altLang="ko-KR" dirty="0"/>
              <a:t>-16.9mm</a:t>
            </a:r>
            <a:r>
              <a:rPr lang="ko-KR" altLang="en-US" dirty="0"/>
              <a:t>가 나왔습니다</a:t>
            </a:r>
            <a:r>
              <a:rPr lang="en-US" altLang="ko-KR" dirty="0"/>
              <a:t>. </a:t>
            </a:r>
            <a:r>
              <a:rPr lang="ko-KR" altLang="en-US" dirty="0"/>
              <a:t>그리고 무게중심</a:t>
            </a:r>
            <a:r>
              <a:rPr lang="en-US" altLang="ko-KR" dirty="0"/>
              <a:t> </a:t>
            </a:r>
            <a:r>
              <a:rPr lang="ko-KR" altLang="en-US" dirty="0"/>
              <a:t>마진율은 약 </a:t>
            </a:r>
            <a:r>
              <a:rPr lang="en-US" altLang="ko-KR" dirty="0"/>
              <a:t>10%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이 그림은 시스템의 만들기 위한 소프트웨어 구조입니다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드론에서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개 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차량에서 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개의 스레드로 나누었습니다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먼저 </a:t>
            </a:r>
            <a:r>
              <a:rPr lang="ko-KR" alt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드론에서는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충돌회피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통신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비행 임무로 나누었고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차량에서는 차량 정보 수집 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SW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와 통신 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SW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로 나누었습니다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334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 도안</a:t>
            </a:r>
            <a:r>
              <a:rPr lang="en-US" altLang="ko-KR" dirty="0"/>
              <a:t>2</a:t>
            </a:r>
            <a:r>
              <a:rPr lang="ko-KR" altLang="en-US" dirty="0"/>
              <a:t>을 보면 </a:t>
            </a:r>
            <a:r>
              <a:rPr lang="ko-KR" altLang="en-US" dirty="0" err="1"/>
              <a:t>배터기가</a:t>
            </a:r>
            <a:r>
              <a:rPr lang="ko-KR" altLang="en-US" dirty="0"/>
              <a:t> 기체 회전축 중심보다 위에 </a:t>
            </a:r>
            <a:r>
              <a:rPr lang="ko-KR" altLang="en-US" dirty="0" err="1"/>
              <a:t>있을때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축 무게중심이 </a:t>
            </a:r>
            <a:r>
              <a:rPr lang="en-US" altLang="ko-KR" dirty="0"/>
              <a:t>+29.07mm</a:t>
            </a:r>
            <a:r>
              <a:rPr lang="ko-KR" altLang="en-US" dirty="0"/>
              <a:t>가 나왔고 마진율을 약 </a:t>
            </a:r>
            <a:r>
              <a:rPr lang="en-US" altLang="ko-KR" dirty="0"/>
              <a:t>17%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이론적으로 </a:t>
            </a:r>
            <a:r>
              <a:rPr lang="ko-KR" altLang="en-US" dirty="0" err="1"/>
              <a:t>드론이</a:t>
            </a:r>
            <a:r>
              <a:rPr lang="ko-KR" altLang="en-US" dirty="0"/>
              <a:t> 안정적인 무게중심 마진율은 </a:t>
            </a:r>
            <a:r>
              <a:rPr lang="en-US" altLang="ko-KR" dirty="0"/>
              <a:t>5~15%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배터리위치가 기체 회전축중심보다 아래에 위치한 도안</a:t>
            </a:r>
            <a:r>
              <a:rPr lang="en-US" altLang="ko-KR" dirty="0"/>
              <a:t>1</a:t>
            </a:r>
            <a:r>
              <a:rPr lang="ko-KR" altLang="en-US" dirty="0" err="1"/>
              <a:t>를</a:t>
            </a:r>
            <a:r>
              <a:rPr lang="ko-KR" altLang="en-US" dirty="0"/>
              <a:t> 채택하였습니다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처음</a:t>
            </a:r>
            <a:r>
              <a:rPr lang="en-US" dirty="0"/>
              <a:t> </a:t>
            </a:r>
            <a:r>
              <a:rPr lang="en-US" dirty="0" err="1"/>
              <a:t>설계로는</a:t>
            </a:r>
            <a:r>
              <a:rPr lang="en-US" dirty="0"/>
              <a:t> </a:t>
            </a:r>
            <a:r>
              <a:rPr lang="en-US" dirty="0" err="1"/>
              <a:t>픽스호크</a:t>
            </a:r>
            <a:r>
              <a:rPr lang="en-US" dirty="0"/>
              <a:t> </a:t>
            </a:r>
            <a:r>
              <a:rPr lang="en-US" dirty="0" err="1"/>
              <a:t>밑에</a:t>
            </a:r>
            <a:r>
              <a:rPr lang="en-US" dirty="0"/>
              <a:t> </a:t>
            </a:r>
            <a:r>
              <a:rPr lang="en-US" dirty="0" err="1"/>
              <a:t>라즈베리파이를</a:t>
            </a:r>
            <a:r>
              <a:rPr lang="en-US" dirty="0"/>
              <a:t> </a:t>
            </a:r>
            <a:r>
              <a:rPr lang="en-US" dirty="0" err="1"/>
              <a:t>적제하려고</a:t>
            </a:r>
            <a:r>
              <a:rPr lang="en-US" dirty="0"/>
              <a:t> </a:t>
            </a:r>
            <a:r>
              <a:rPr lang="en-US" dirty="0" err="1"/>
              <a:t>하였으나</a:t>
            </a:r>
            <a:r>
              <a:rPr lang="en-US" dirty="0"/>
              <a:t> </a:t>
            </a:r>
            <a:r>
              <a:rPr lang="en-US" dirty="0" err="1"/>
              <a:t>실제</a:t>
            </a:r>
            <a:r>
              <a:rPr lang="en-US" dirty="0"/>
              <a:t> </a:t>
            </a:r>
            <a:r>
              <a:rPr lang="en-US" dirty="0" err="1"/>
              <a:t>조립을</a:t>
            </a:r>
            <a:r>
              <a:rPr lang="en-US" dirty="0"/>
              <a:t> </a:t>
            </a:r>
            <a:r>
              <a:rPr lang="en-US" dirty="0" err="1"/>
              <a:t>해보니</a:t>
            </a:r>
            <a:r>
              <a:rPr lang="en-US" dirty="0"/>
              <a:t> </a:t>
            </a:r>
            <a:r>
              <a:rPr lang="en-US" dirty="0" err="1"/>
              <a:t>예상만큼</a:t>
            </a:r>
            <a:r>
              <a:rPr lang="en-US" dirty="0"/>
              <a:t> </a:t>
            </a:r>
            <a:r>
              <a:rPr lang="en-US" dirty="0" err="1"/>
              <a:t>충분한</a:t>
            </a:r>
            <a:r>
              <a:rPr lang="en-US" dirty="0"/>
              <a:t> </a:t>
            </a:r>
            <a:r>
              <a:rPr lang="en-US" dirty="0" err="1"/>
              <a:t>공간이</a:t>
            </a:r>
            <a:r>
              <a:rPr lang="en-US" dirty="0"/>
              <a:t> </a:t>
            </a:r>
            <a:r>
              <a:rPr lang="en-US" dirty="0" err="1"/>
              <a:t>나오지</a:t>
            </a:r>
            <a:r>
              <a:rPr lang="en-US" dirty="0"/>
              <a:t> </a:t>
            </a:r>
            <a:r>
              <a:rPr lang="en-US" dirty="0" err="1"/>
              <a:t>않아</a:t>
            </a:r>
            <a:endParaRPr lang="en-US" dirty="0"/>
          </a:p>
          <a:p>
            <a:r>
              <a:rPr lang="en-US" dirty="0" err="1"/>
              <a:t>라즈베리파이를</a:t>
            </a:r>
            <a:r>
              <a:rPr lang="en-US" dirty="0"/>
              <a:t> </a:t>
            </a:r>
            <a:r>
              <a:rPr lang="en-US" dirty="0" err="1"/>
              <a:t>드론에</a:t>
            </a:r>
            <a:r>
              <a:rPr lang="en-US" dirty="0"/>
              <a:t> </a:t>
            </a:r>
            <a:r>
              <a:rPr lang="en-US" dirty="0" err="1"/>
              <a:t>탑재하기</a:t>
            </a:r>
            <a:r>
              <a:rPr lang="en-US" dirty="0"/>
              <a:t> </a:t>
            </a:r>
            <a:r>
              <a:rPr lang="en-US" dirty="0" err="1"/>
              <a:t>위해서</a:t>
            </a:r>
            <a:r>
              <a:rPr lang="en-US" dirty="0"/>
              <a:t> </a:t>
            </a:r>
            <a:r>
              <a:rPr lang="en-US" dirty="0" err="1"/>
              <a:t>자체적으로</a:t>
            </a:r>
            <a:r>
              <a:rPr lang="en-US" dirty="0"/>
              <a:t> </a:t>
            </a:r>
            <a:r>
              <a:rPr lang="en-US" dirty="0" err="1"/>
              <a:t>케이스를</a:t>
            </a:r>
            <a:r>
              <a:rPr lang="en-US" dirty="0"/>
              <a:t> </a:t>
            </a:r>
            <a:r>
              <a:rPr lang="en-US" dirty="0" err="1"/>
              <a:t>모델링할</a:t>
            </a:r>
            <a:r>
              <a:rPr lang="en-US" dirty="0"/>
              <a:t> </a:t>
            </a:r>
            <a:r>
              <a:rPr lang="en-US" dirty="0" err="1"/>
              <a:t>예정입니다</a:t>
            </a:r>
            <a:r>
              <a:rPr lang="en-US" altLang="ko-KR" dirty="0"/>
              <a:t>. </a:t>
            </a:r>
          </a:p>
          <a:p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en-US" dirty="0" err="1"/>
              <a:t>추후</a:t>
            </a:r>
            <a:r>
              <a:rPr lang="en-US" dirty="0"/>
              <a:t> </a:t>
            </a:r>
            <a:r>
              <a:rPr lang="en-US" dirty="0" err="1"/>
              <a:t>솔리드</a:t>
            </a:r>
            <a:r>
              <a:rPr lang="en-US" dirty="0"/>
              <a:t> </a:t>
            </a:r>
            <a:r>
              <a:rPr lang="en-US" dirty="0" err="1"/>
              <a:t>윅스를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탑제체가</a:t>
            </a:r>
            <a:r>
              <a:rPr lang="en-US" dirty="0"/>
              <a:t> </a:t>
            </a:r>
            <a:r>
              <a:rPr lang="en-US" dirty="0" err="1"/>
              <a:t>드론</a:t>
            </a:r>
            <a:r>
              <a:rPr lang="en-US" dirty="0"/>
              <a:t> </a:t>
            </a:r>
            <a:r>
              <a:rPr lang="en-US" dirty="0" err="1"/>
              <a:t>프레임에</a:t>
            </a:r>
            <a:r>
              <a:rPr lang="en-US" dirty="0"/>
              <a:t> </a:t>
            </a:r>
            <a:r>
              <a:rPr lang="en-US" dirty="0" err="1"/>
              <a:t>미치는</a:t>
            </a:r>
            <a:r>
              <a:rPr lang="en-US" dirty="0"/>
              <a:t> </a:t>
            </a:r>
            <a:r>
              <a:rPr lang="en-US" dirty="0" err="1"/>
              <a:t>영향을</a:t>
            </a:r>
            <a:r>
              <a:rPr lang="en-US" dirty="0"/>
              <a:t> </a:t>
            </a:r>
            <a:r>
              <a:rPr lang="en-US" dirty="0" err="1"/>
              <a:t>확인하기위한</a:t>
            </a:r>
            <a:r>
              <a:rPr lang="en-US" dirty="0"/>
              <a:t> </a:t>
            </a:r>
            <a:r>
              <a:rPr lang="en-US" dirty="0" err="1"/>
              <a:t>하중해석을</a:t>
            </a:r>
            <a:r>
              <a:rPr lang="en-US" dirty="0"/>
              <a:t> </a:t>
            </a:r>
            <a:r>
              <a:rPr lang="en-US" dirty="0" err="1"/>
              <a:t>진행할</a:t>
            </a:r>
            <a:r>
              <a:rPr lang="en-US" dirty="0"/>
              <a:t> </a:t>
            </a:r>
            <a:r>
              <a:rPr lang="en-US" dirty="0" err="1"/>
              <a:t>예정입니다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645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드론 제작은 이지훈 학생과 한규영 학생이 진행하였는데</a:t>
            </a:r>
          </a:p>
          <a:p>
            <a:r>
              <a:rPr lang="en-KR" dirty="0"/>
              <a:t>현재 기본적인 조립을 하였고 정상작동을 확인하는 것을 확인했습니다</a:t>
            </a:r>
            <a:r>
              <a:rPr lang="en-US" altLang="ko-KR" dirty="0"/>
              <a:t>. </a:t>
            </a:r>
            <a:r>
              <a:rPr lang="ko-KR" altLang="en-US" dirty="0"/>
              <a:t>이후에 바인딩을 하여 목표 페이로드를 달고 </a:t>
            </a:r>
            <a:r>
              <a:rPr lang="ko-KR" altLang="en-US" dirty="0" err="1"/>
              <a:t>드론</a:t>
            </a:r>
            <a:r>
              <a:rPr lang="ko-KR" altLang="en-US" dirty="0"/>
              <a:t> 비행시험을 할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074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앞으로의 테스트 절차로는 비행테스트</a:t>
            </a:r>
            <a:r>
              <a:rPr lang="en-US" altLang="ko-KR" dirty="0"/>
              <a:t>,</a:t>
            </a:r>
            <a:r>
              <a:rPr lang="ko-KR" altLang="en-US" dirty="0"/>
              <a:t> 통합테스트</a:t>
            </a:r>
            <a:r>
              <a:rPr lang="en-US" altLang="ko-KR" dirty="0"/>
              <a:t>,</a:t>
            </a:r>
            <a:r>
              <a:rPr lang="ko-KR" altLang="en-US" dirty="0"/>
              <a:t> 시스템 테스트로 진행될 예정입니다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비행테스트는 소프트웨어가 배제되고</a:t>
            </a:r>
            <a:r>
              <a:rPr lang="en-US" altLang="ko-KR" dirty="0"/>
              <a:t>,</a:t>
            </a:r>
            <a:r>
              <a:rPr lang="ko-KR" altLang="en-US" dirty="0"/>
              <a:t> 기본적인 자세제어가 된 </a:t>
            </a:r>
            <a:r>
              <a:rPr lang="ko-KR" altLang="en-US" dirty="0" err="1"/>
              <a:t>드론이</a:t>
            </a:r>
            <a:r>
              <a:rPr lang="ko-KR" altLang="en-US" dirty="0"/>
              <a:t> 실제 페이로드를 </a:t>
            </a:r>
            <a:r>
              <a:rPr lang="ko-KR" altLang="en-US" dirty="0" err="1"/>
              <a:t>들수</a:t>
            </a:r>
            <a:r>
              <a:rPr lang="ko-KR" altLang="en-US" dirty="0"/>
              <a:t> 있는지 확인할 예정입니다</a:t>
            </a:r>
            <a:r>
              <a:rPr lang="en-US" altLang="ko-KR" dirty="0"/>
              <a:t>,</a:t>
            </a:r>
            <a:r>
              <a:rPr lang="ko-KR" altLang="en-US" dirty="0"/>
              <a:t>  통합 테스트는 각 함수별로 구현된 소프트웨어가 하나의 실행파일로 생성돼서 타겟 컴퓨터에 </a:t>
            </a:r>
            <a:r>
              <a:rPr lang="ko-KR" altLang="en-US" dirty="0" err="1"/>
              <a:t>올라갔을때</a:t>
            </a:r>
            <a:r>
              <a:rPr lang="ko-KR" altLang="en-US" dirty="0"/>
              <a:t> 제대로 실행되는지를 확인할 계획입니다</a:t>
            </a:r>
            <a:r>
              <a:rPr lang="en-US" altLang="ko-KR" dirty="0"/>
              <a:t>.</a:t>
            </a:r>
            <a:r>
              <a:rPr lang="ko-KR" altLang="en-US" dirty="0"/>
              <a:t> 마지막으로</a:t>
            </a:r>
            <a:r>
              <a:rPr lang="en-US" altLang="ko-KR" dirty="0"/>
              <a:t>,</a:t>
            </a:r>
            <a:r>
              <a:rPr lang="ko-KR" altLang="en-US" dirty="0"/>
              <a:t> 시스템 테스트를 통해 실제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ko-KR" altLang="en-US" dirty="0" err="1"/>
              <a:t>픽스호크를</a:t>
            </a:r>
            <a:r>
              <a:rPr lang="ko-KR" altLang="en-US" dirty="0"/>
              <a:t> 연결해서 전체적인 </a:t>
            </a:r>
            <a:r>
              <a:rPr lang="ko-KR" altLang="en-US" dirty="0" err="1"/>
              <a:t>드론의</a:t>
            </a:r>
            <a:r>
              <a:rPr lang="ko-KR" altLang="en-US" dirty="0"/>
              <a:t> 임무를 수행하는지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현재 계획했던 작업의 </a:t>
            </a:r>
            <a:r>
              <a:rPr lang="en-US" altLang="ko-KR" dirty="0"/>
              <a:t>46</a:t>
            </a:r>
            <a:r>
              <a:rPr lang="ko-KR" altLang="en-US" dirty="0"/>
              <a:t>퍼센트를 개발완료 하였습니다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팀구성은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소프트웨어는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다음과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같이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분담하여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개발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중입니다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89541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아까 통신오류에 대한 대처 방안으로 데이터 </a:t>
            </a:r>
            <a:r>
              <a:rPr lang="ko-KR" altLang="en-US" dirty="0" err="1"/>
              <a:t>포멧을</a:t>
            </a:r>
            <a:r>
              <a:rPr lang="ko-KR" altLang="en-US" dirty="0"/>
              <a:t> 말씀드렸는데</a:t>
            </a:r>
            <a:r>
              <a:rPr lang="en-US" altLang="ko-KR" dirty="0"/>
              <a:t>, </a:t>
            </a:r>
            <a:r>
              <a:rPr lang="ko-KR" altLang="en-US" dirty="0"/>
              <a:t>저희는 차량의 속도</a:t>
            </a:r>
            <a:r>
              <a:rPr lang="en-US" altLang="ko-KR" dirty="0"/>
              <a:t>, </a:t>
            </a:r>
            <a:r>
              <a:rPr lang="ko-KR" altLang="en-US" dirty="0"/>
              <a:t>도로의 </a:t>
            </a:r>
            <a:r>
              <a:rPr lang="en-US" altLang="ko-KR" dirty="0"/>
              <a:t>id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차량현재 </a:t>
            </a:r>
            <a:r>
              <a:rPr lang="ko-KR" altLang="en-US" dirty="0" err="1"/>
              <a:t>웨이포인트로</a:t>
            </a:r>
            <a:r>
              <a:rPr lang="ko-KR" altLang="en-US" dirty="0"/>
              <a:t> 이루어진 </a:t>
            </a:r>
            <a:r>
              <a:rPr lang="ko-KR" altLang="en-US" dirty="0" err="1"/>
              <a:t>데이터포멧</a:t>
            </a:r>
            <a:r>
              <a:rPr lang="ko-KR" altLang="en-US" dirty="0"/>
              <a:t> 값으로 데이터를 전송합니다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도심의 전파 </a:t>
            </a:r>
            <a:r>
              <a:rPr lang="ko-KR" altLang="en-US" dirty="0" err="1"/>
              <a:t>방해등과</a:t>
            </a:r>
            <a:r>
              <a:rPr lang="ko-KR" altLang="en-US" dirty="0"/>
              <a:t> 같은 예상치 못한 상황으로 인해 통신 장애가 발생할 때</a:t>
            </a:r>
            <a:r>
              <a:rPr lang="en-US" altLang="ko-KR" dirty="0"/>
              <a:t>, 1</a:t>
            </a:r>
            <a:r>
              <a:rPr lang="ko-KR" altLang="en-US" dirty="0"/>
              <a:t>초 이상 통신이 두절되면</a:t>
            </a:r>
            <a:r>
              <a:rPr lang="en-US" altLang="ko-KR" dirty="0"/>
              <a:t> /</a:t>
            </a:r>
            <a:r>
              <a:rPr lang="ko-KR" altLang="en-US" dirty="0"/>
              <a:t> </a:t>
            </a:r>
            <a:r>
              <a:rPr lang="ko-KR" altLang="en-US" dirty="0" err="1"/>
              <a:t>드론은</a:t>
            </a:r>
            <a:r>
              <a:rPr lang="ko-KR" altLang="en-US" dirty="0"/>
              <a:t> 에러를 인지하고 </a:t>
            </a:r>
            <a:r>
              <a:rPr lang="en-US" altLang="ko-KR" dirty="0"/>
              <a:t>/</a:t>
            </a:r>
            <a:r>
              <a:rPr lang="ko-KR" altLang="en-US" dirty="0"/>
              <a:t> 그 전에 받았던 차량의 속도 값을 이용해 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628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먼저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통신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소프트웨어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부터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설명</a:t>
            </a:r>
            <a:r>
              <a:rPr 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드리겠습니다</a:t>
            </a:r>
            <a:endParaRPr lang="EN-US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57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통신 소프트웨어는 정승진 학생이 담당하였습니다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저번 제안서 발표때는 통신오류에 대해 고려하지 못하였습니다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그래서 이번에는 통신오류에 대처하기 위해 통신방법을 양방향에서 단방향으로 바꾸었습니다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이렇게 함으로써</a:t>
            </a:r>
            <a:r>
              <a:rPr lang="en-US" altLang="ko-KR" dirty="0"/>
              <a:t> </a:t>
            </a:r>
            <a:r>
              <a:rPr lang="ko-KR" altLang="en-US" dirty="0"/>
              <a:t>통신오류에 대한 위험성을 줄였고</a:t>
            </a:r>
            <a:r>
              <a:rPr lang="en-US" altLang="ko-KR" dirty="0"/>
              <a:t> </a:t>
            </a:r>
            <a:r>
              <a:rPr lang="ko-KR" altLang="en-US" dirty="0"/>
              <a:t>통신방법 변경에 따라</a:t>
            </a:r>
            <a:r>
              <a:rPr lang="en-US" altLang="ko-KR" dirty="0"/>
              <a:t>, </a:t>
            </a:r>
            <a:r>
              <a:rPr lang="ko-KR" altLang="en-US" dirty="0"/>
              <a:t>알고리즘을 변경하였습니다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또한 데이터 포맷을 만들어 작은 크기의 데이터로 통신을 할 수 </a:t>
            </a:r>
            <a:r>
              <a:rPr lang="ko-KR" altLang="en-US" dirty="0" err="1"/>
              <a:t>있도록하여</a:t>
            </a:r>
            <a:r>
              <a:rPr lang="ko-KR" altLang="en-US" dirty="0"/>
              <a:t> 통신에 장애를 최소한으로 줄이려고 노력하였습니다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전에는 긴급차량에서 시스템에 필요한 계산을 한 뒤</a:t>
            </a:r>
            <a:r>
              <a:rPr lang="en-US" altLang="ko-KR" dirty="0"/>
              <a:t>,</a:t>
            </a:r>
            <a:r>
              <a:rPr lang="ko-KR" altLang="en-US" dirty="0"/>
              <a:t> 통신을 통해 </a:t>
            </a:r>
            <a:r>
              <a:rPr lang="ko-KR" altLang="en-US" dirty="0" err="1"/>
              <a:t>드론에게</a:t>
            </a:r>
            <a:r>
              <a:rPr lang="ko-KR" altLang="en-US" dirty="0"/>
              <a:t> 단순히 명령을 줬습니다</a:t>
            </a:r>
            <a:r>
              <a:rPr lang="en-US" altLang="ko-KR" dirty="0"/>
              <a:t>. </a:t>
            </a:r>
            <a:r>
              <a:rPr lang="ko-KR" altLang="en-US" dirty="0"/>
              <a:t>그러나</a:t>
            </a:r>
            <a:r>
              <a:rPr lang="en-US" altLang="ko-KR" dirty="0"/>
              <a:t> </a:t>
            </a:r>
            <a:r>
              <a:rPr lang="ko-KR" altLang="en-US" dirty="0"/>
              <a:t>기존의 방법으로 진행할 경우 통신오류가 발생했을 때 너무 치명적입니다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하지만 이번에는 </a:t>
            </a:r>
            <a:r>
              <a:rPr lang="ko-KR" altLang="en-US" dirty="0" err="1"/>
              <a:t>드론의</a:t>
            </a:r>
            <a:r>
              <a:rPr lang="ko-KR" altLang="en-US" dirty="0"/>
              <a:t>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계산 함으로써</a:t>
            </a:r>
            <a:r>
              <a:rPr lang="en-US" altLang="ko-KR" dirty="0"/>
              <a:t>, </a:t>
            </a:r>
            <a:r>
              <a:rPr lang="ko-KR" altLang="en-US" dirty="0"/>
              <a:t>통신에 장애가 나도 이전 차량의 데이터를 저장하고 있어 오류에 유연하게 대응할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통신을 위한 모듈으로는 텔레메트리를 이용하였는데</a:t>
            </a:r>
            <a:r>
              <a:rPr lang="en-US" altLang="ko-KR" dirty="0"/>
              <a:t>,</a:t>
            </a:r>
          </a:p>
          <a:p>
            <a:r>
              <a:rPr lang="en-US" dirty="0" err="1"/>
              <a:t>일반적으로</a:t>
            </a:r>
            <a:r>
              <a:rPr lang="en-US" dirty="0"/>
              <a:t> </a:t>
            </a:r>
            <a:r>
              <a:rPr lang="en-US" dirty="0" err="1"/>
              <a:t>픽스호크에</a:t>
            </a:r>
            <a:r>
              <a:rPr lang="en-US" dirty="0"/>
              <a:t> </a:t>
            </a:r>
            <a:r>
              <a:rPr lang="en-US" dirty="0" err="1"/>
              <a:t>연결하고</a:t>
            </a:r>
            <a:r>
              <a:rPr lang="en-US" dirty="0"/>
              <a:t> </a:t>
            </a:r>
            <a:r>
              <a:rPr lang="en-US" dirty="0" err="1"/>
              <a:t>QGroundContol을</a:t>
            </a:r>
            <a:r>
              <a:rPr lang="en-US" dirty="0"/>
              <a:t> </a:t>
            </a:r>
            <a:r>
              <a:rPr lang="en-US" dirty="0" err="1"/>
              <a:t>이용하면</a:t>
            </a:r>
            <a:r>
              <a:rPr lang="en-US" dirty="0"/>
              <a:t> </a:t>
            </a:r>
          </a:p>
          <a:p>
            <a:r>
              <a:rPr lang="en-US" dirty="0" err="1"/>
              <a:t>픽스호크의</a:t>
            </a:r>
            <a:r>
              <a:rPr lang="en-US" dirty="0"/>
              <a:t> </a:t>
            </a:r>
            <a:r>
              <a:rPr lang="en-US" dirty="0" err="1"/>
              <a:t>펌웨어에는</a:t>
            </a:r>
            <a:r>
              <a:rPr lang="en-US" dirty="0"/>
              <a:t> </a:t>
            </a:r>
            <a:r>
              <a:rPr lang="en-US" dirty="0" err="1"/>
              <a:t>통신</a:t>
            </a:r>
            <a:r>
              <a:rPr lang="en-US" dirty="0"/>
              <a:t> </a:t>
            </a:r>
            <a:r>
              <a:rPr lang="en-US" dirty="0" err="1"/>
              <a:t>소프트웨어가</a:t>
            </a:r>
            <a:r>
              <a:rPr lang="en-US" dirty="0"/>
              <a:t> </a:t>
            </a:r>
            <a:r>
              <a:rPr lang="en-US" dirty="0" err="1"/>
              <a:t>구현되어</a:t>
            </a:r>
            <a:r>
              <a:rPr lang="en-US" dirty="0"/>
              <a:t> </a:t>
            </a:r>
            <a:r>
              <a:rPr lang="en-US" dirty="0" err="1"/>
              <a:t>있어</a:t>
            </a:r>
            <a:r>
              <a:rPr lang="en-US" dirty="0"/>
              <a:t> </a:t>
            </a:r>
            <a:r>
              <a:rPr lang="en-US" dirty="0" err="1"/>
              <a:t>Plug&amp;Play</a:t>
            </a:r>
            <a:r>
              <a:rPr lang="en-US" dirty="0"/>
              <a:t> </a:t>
            </a:r>
            <a:r>
              <a:rPr lang="en-US" dirty="0" err="1"/>
              <a:t>방식으로</a:t>
            </a:r>
            <a:r>
              <a:rPr lang="en-US" dirty="0"/>
              <a:t> </a:t>
            </a:r>
            <a:r>
              <a:rPr lang="en-US" dirty="0" err="1"/>
              <a:t>실행됩니다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1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4000" b="1" dirty="0">
                <a:latin typeface="Amasis MT Pro Black" panose="02040A04050005020304" pitchFamily="18" charset="0"/>
              </a:rPr>
              <a:t>D	 B	 A	 S 	E 	V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rone-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ased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ssistance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ystem for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mergency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ehicles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드론 만들기 - GPS, Telemetry Pixhawk 4에 연결하기">
            <a:extLst>
              <a:ext uri="{FF2B5EF4-FFF2-40B4-BE49-F238E27FC236}">
                <a16:creationId xmlns:a16="http://schemas.microsoft.com/office/drawing/2014/main" id="{58269942-1F94-11ED-EDFA-F0A84F33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40719"/>
            <a:ext cx="5291666" cy="29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개요 · QGroundControl User Guide">
            <a:extLst>
              <a:ext uri="{FF2B5EF4-FFF2-40B4-BE49-F238E27FC236}">
                <a16:creationId xmlns:a16="http://schemas.microsoft.com/office/drawing/2014/main" id="{E2615004-538D-F4D7-0696-6EE1CCD5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967177"/>
            <a:ext cx="5291667" cy="292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8E7D2-0C6B-FCE6-4EBF-2A9DDE171666}"/>
              </a:ext>
            </a:extLst>
          </p:cNvPr>
          <p:cNvSpPr txBox="1"/>
          <p:nvPr/>
        </p:nvSpPr>
        <p:spPr>
          <a:xfrm>
            <a:off x="8077200" y="5109882"/>
            <a:ext cx="260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QGroundControl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BE787-550B-B154-E653-29D32CAFFD5F}"/>
              </a:ext>
            </a:extLst>
          </p:cNvPr>
          <p:cNvSpPr txBox="1"/>
          <p:nvPr/>
        </p:nvSpPr>
        <p:spPr>
          <a:xfrm>
            <a:off x="1984935" y="5109882"/>
            <a:ext cx="260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텔레메트리</a:t>
            </a:r>
            <a:r>
              <a:rPr lang="ko-KR" altLang="en-US" dirty="0"/>
              <a:t> 모듈 연결</a:t>
            </a:r>
          </a:p>
        </p:txBody>
      </p:sp>
    </p:spTree>
    <p:extLst>
      <p:ext uri="{BB962C8B-B14F-4D97-AF65-F5344CB8AC3E}">
        <p14:creationId xmlns:p14="http://schemas.microsoft.com/office/powerpoint/2010/main" val="330567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89F22C7-613C-9F84-3769-B801F04C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5230">
            <a:off x="6390606" y="1031134"/>
            <a:ext cx="1924319" cy="1552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A447D8-D52A-E052-97C9-14BC38B9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70953">
            <a:off x="3891266" y="1109253"/>
            <a:ext cx="1924319" cy="1552792"/>
          </a:xfrm>
          <a:prstGeom prst="rect">
            <a:avLst/>
          </a:prstGeom>
        </p:spPr>
      </p:pic>
      <p:pic>
        <p:nvPicPr>
          <p:cNvPr id="7" name="Picture 2" descr="라즈베리 파이 5, 2023년 출시 어렵다 - ITWorld Korea">
            <a:extLst>
              <a:ext uri="{FF2B5EF4-FFF2-40B4-BE49-F238E27FC236}">
                <a16:creationId xmlns:a16="http://schemas.microsoft.com/office/drawing/2014/main" id="{55FD68A1-C518-F855-E39F-8EBD4951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90" y="2495275"/>
            <a:ext cx="1980001" cy="1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B189FD-EA41-BF22-D98F-B53C462C81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804190">
            <a:off x="1890317" y="2164158"/>
            <a:ext cx="1499138" cy="1499138"/>
          </a:xfrm>
          <a:prstGeom prst="rect">
            <a:avLst/>
          </a:prstGeom>
        </p:spPr>
      </p:pic>
      <p:pic>
        <p:nvPicPr>
          <p:cNvPr id="3" name="Picture 2" descr="라즈베리 파이 5, 2023년 출시 어렵다 - ITWorld Korea">
            <a:extLst>
              <a:ext uri="{FF2B5EF4-FFF2-40B4-BE49-F238E27FC236}">
                <a16:creationId xmlns:a16="http://schemas.microsoft.com/office/drawing/2014/main" id="{0B9485EF-C5DF-DDEB-3779-B52D19B3B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02" y="4189271"/>
            <a:ext cx="1980001" cy="1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3E8D93-9470-4068-43A1-C97E3243DC60}"/>
              </a:ext>
            </a:extLst>
          </p:cNvPr>
          <p:cNvCxnSpPr>
            <a:cxnSpLocks/>
          </p:cNvCxnSpPr>
          <p:nvPr/>
        </p:nvCxnSpPr>
        <p:spPr>
          <a:xfrm flipH="1" flipV="1">
            <a:off x="7956404" y="2678635"/>
            <a:ext cx="360267" cy="1796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3BA925-705D-1E9C-A669-F475D3EF90E5}"/>
              </a:ext>
            </a:extLst>
          </p:cNvPr>
          <p:cNvCxnSpPr>
            <a:cxnSpLocks/>
          </p:cNvCxnSpPr>
          <p:nvPr/>
        </p:nvCxnSpPr>
        <p:spPr>
          <a:xfrm>
            <a:off x="5451101" y="2014063"/>
            <a:ext cx="8640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61E17A-9B43-9BA4-E1AC-5414C9F2F6CF}"/>
              </a:ext>
            </a:extLst>
          </p:cNvPr>
          <p:cNvCxnSpPr>
            <a:cxnSpLocks/>
          </p:cNvCxnSpPr>
          <p:nvPr/>
        </p:nvCxnSpPr>
        <p:spPr>
          <a:xfrm flipV="1">
            <a:off x="3455018" y="2302562"/>
            <a:ext cx="719848" cy="2521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F5F129-527E-3DF3-CF14-F72941F704A0}"/>
              </a:ext>
            </a:extLst>
          </p:cNvPr>
          <p:cNvSpPr txBox="1"/>
          <p:nvPr/>
        </p:nvSpPr>
        <p:spPr>
          <a:xfrm>
            <a:off x="5071957" y="1515684"/>
            <a:ext cx="1796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3. Waypoint </a:t>
            </a:r>
            <a:r>
              <a:rPr lang="ko-KR" altLang="en-US" sz="1600" dirty="0"/>
              <a:t>전달 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1A16513-EA6B-E071-6AB4-33FBD99BD44F}"/>
              </a:ext>
            </a:extLst>
          </p:cNvPr>
          <p:cNvCxnSpPr>
            <a:cxnSpLocks/>
          </p:cNvCxnSpPr>
          <p:nvPr/>
        </p:nvCxnSpPr>
        <p:spPr>
          <a:xfrm flipV="1">
            <a:off x="3019425" y="3429000"/>
            <a:ext cx="0" cy="9181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ABA64B-B463-83D5-67E4-322062B37288}"/>
              </a:ext>
            </a:extLst>
          </p:cNvPr>
          <p:cNvCxnSpPr>
            <a:cxnSpLocks/>
          </p:cNvCxnSpPr>
          <p:nvPr/>
        </p:nvCxnSpPr>
        <p:spPr>
          <a:xfrm flipV="1">
            <a:off x="2438400" y="3429000"/>
            <a:ext cx="0" cy="91810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84F0F75-E542-D0F9-EF14-7C6E6A36C9FC}"/>
              </a:ext>
            </a:extLst>
          </p:cNvPr>
          <p:cNvSpPr txBox="1"/>
          <p:nvPr/>
        </p:nvSpPr>
        <p:spPr>
          <a:xfrm>
            <a:off x="7137298" y="5423449"/>
            <a:ext cx="147070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</a:rPr>
              <a:t>비효율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D7F715-9D02-CA93-484B-C05754856EE5}"/>
              </a:ext>
            </a:extLst>
          </p:cNvPr>
          <p:cNvCxnSpPr>
            <a:cxnSpLocks/>
          </p:cNvCxnSpPr>
          <p:nvPr/>
        </p:nvCxnSpPr>
        <p:spPr>
          <a:xfrm>
            <a:off x="5451101" y="2190952"/>
            <a:ext cx="8640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ED1593C-7C16-C8CF-4E82-29300BBFAA9B}"/>
              </a:ext>
            </a:extLst>
          </p:cNvPr>
          <p:cNvSpPr txBox="1"/>
          <p:nvPr/>
        </p:nvSpPr>
        <p:spPr>
          <a:xfrm>
            <a:off x="8607999" y="3600685"/>
            <a:ext cx="1348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2. </a:t>
            </a:r>
            <a:r>
              <a:rPr lang="ko-KR" altLang="en-US" sz="1600" dirty="0"/>
              <a:t>계산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16E9FF-CE4E-463F-104C-6D0D1B7C5877}"/>
              </a:ext>
            </a:extLst>
          </p:cNvPr>
          <p:cNvSpPr txBox="1"/>
          <p:nvPr/>
        </p:nvSpPr>
        <p:spPr>
          <a:xfrm>
            <a:off x="5071957" y="2302562"/>
            <a:ext cx="1796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1. </a:t>
            </a:r>
            <a:r>
              <a:rPr lang="ko-KR" altLang="en-US" sz="1600" dirty="0" err="1"/>
              <a:t>드론</a:t>
            </a:r>
            <a:r>
              <a:rPr lang="ko-KR" altLang="en-US" sz="1600" dirty="0"/>
              <a:t> 정보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181E4B-DCD7-A5DC-9F33-552F04D2B80E}"/>
              </a:ext>
            </a:extLst>
          </p:cNvPr>
          <p:cNvSpPr txBox="1"/>
          <p:nvPr/>
        </p:nvSpPr>
        <p:spPr>
          <a:xfrm>
            <a:off x="3054132" y="3711562"/>
            <a:ext cx="3041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waypoint</a:t>
            </a:r>
            <a:r>
              <a:rPr lang="ko-KR" altLang="en-US" sz="1600" dirty="0"/>
              <a:t>를 큐에 저장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95A6F4-1E91-C6A8-18D5-F5FD7B40C32C}"/>
              </a:ext>
            </a:extLst>
          </p:cNvPr>
          <p:cNvSpPr txBox="1"/>
          <p:nvPr/>
        </p:nvSpPr>
        <p:spPr>
          <a:xfrm>
            <a:off x="1104487" y="3718776"/>
            <a:ext cx="1520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 err="1"/>
              <a:t>드론</a:t>
            </a:r>
            <a:r>
              <a:rPr lang="ko-KR" altLang="en-US" sz="1600" dirty="0"/>
              <a:t> 명령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E1575-3265-15C0-81DB-A42FC486B321}"/>
              </a:ext>
            </a:extLst>
          </p:cNvPr>
          <p:cNvSpPr txBox="1"/>
          <p:nvPr/>
        </p:nvSpPr>
        <p:spPr>
          <a:xfrm>
            <a:off x="8103238" y="2039803"/>
            <a:ext cx="198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차량 </a:t>
            </a:r>
            <a:endParaRPr lang="en-US" altLang="ko-KR" b="1" dirty="0"/>
          </a:p>
          <a:p>
            <a:pPr algn="ctr"/>
            <a:r>
              <a:rPr lang="ko-KR" altLang="en-US" b="1" dirty="0"/>
              <a:t>라즈베리 파이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9B5DC-37E8-A430-4514-1C7FAC4CCF31}"/>
              </a:ext>
            </a:extLst>
          </p:cNvPr>
          <p:cNvSpPr txBox="1"/>
          <p:nvPr/>
        </p:nvSpPr>
        <p:spPr>
          <a:xfrm>
            <a:off x="1830601" y="5477843"/>
            <a:ext cx="198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드론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라즈베리 파이</a:t>
            </a:r>
          </a:p>
        </p:txBody>
      </p:sp>
    </p:spTree>
    <p:extLst>
      <p:ext uri="{BB962C8B-B14F-4D97-AF65-F5344CB8AC3E}">
        <p14:creationId xmlns:p14="http://schemas.microsoft.com/office/powerpoint/2010/main" val="39151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170350-BA21-9D28-006E-8421D08E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1241">
            <a:off x="7425148" y="3615913"/>
            <a:ext cx="1924319" cy="1552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DB3712-FD4E-AE80-2D20-0DB2BFD1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70953">
            <a:off x="3755595" y="3650104"/>
            <a:ext cx="1924319" cy="1552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A57635-15B9-C0D7-86BB-A79FAABEF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804190">
            <a:off x="1868628" y="2153910"/>
            <a:ext cx="1499138" cy="1499138"/>
          </a:xfrm>
          <a:prstGeom prst="rect">
            <a:avLst/>
          </a:prstGeom>
        </p:spPr>
      </p:pic>
      <p:pic>
        <p:nvPicPr>
          <p:cNvPr id="3" name="Picture 2" descr="라즈베리 파이 5, 2023년 출시 어렵다 - ITWorld Korea">
            <a:extLst>
              <a:ext uri="{FF2B5EF4-FFF2-40B4-BE49-F238E27FC236}">
                <a16:creationId xmlns:a16="http://schemas.microsoft.com/office/drawing/2014/main" id="{4CF32A47-38FF-D209-329B-EF1354E29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584" y="2221724"/>
            <a:ext cx="1980001" cy="1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라즈베리 파이 5, 2023년 출시 어렵다 - ITWorld Korea">
            <a:extLst>
              <a:ext uri="{FF2B5EF4-FFF2-40B4-BE49-F238E27FC236}">
                <a16:creationId xmlns:a16="http://schemas.microsoft.com/office/drawing/2014/main" id="{8BDD66BA-DFC2-7883-3C2C-4D4D788AD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02" y="4189271"/>
            <a:ext cx="1980001" cy="1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E3E8D93-9470-4068-43A1-C97E3243DC60}"/>
              </a:ext>
            </a:extLst>
          </p:cNvPr>
          <p:cNvCxnSpPr>
            <a:cxnSpLocks/>
          </p:cNvCxnSpPr>
          <p:nvPr/>
        </p:nvCxnSpPr>
        <p:spPr>
          <a:xfrm>
            <a:off x="9094093" y="3448589"/>
            <a:ext cx="0" cy="11337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3BA925-705D-1E9C-A669-F475D3EF90E5}"/>
              </a:ext>
            </a:extLst>
          </p:cNvPr>
          <p:cNvCxnSpPr>
            <a:cxnSpLocks/>
          </p:cNvCxnSpPr>
          <p:nvPr/>
        </p:nvCxnSpPr>
        <p:spPr>
          <a:xfrm>
            <a:off x="5908301" y="4767779"/>
            <a:ext cx="219579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61E17A-9B43-9BA4-E1AC-5414C9F2F6CF}"/>
              </a:ext>
            </a:extLst>
          </p:cNvPr>
          <p:cNvCxnSpPr>
            <a:cxnSpLocks/>
          </p:cNvCxnSpPr>
          <p:nvPr/>
        </p:nvCxnSpPr>
        <p:spPr>
          <a:xfrm>
            <a:off x="3676050" y="4780401"/>
            <a:ext cx="4197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F5F129-527E-3DF3-CF14-F72941F704A0}"/>
              </a:ext>
            </a:extLst>
          </p:cNvPr>
          <p:cNvSpPr txBox="1"/>
          <p:nvPr/>
        </p:nvSpPr>
        <p:spPr>
          <a:xfrm>
            <a:off x="6331870" y="4347107"/>
            <a:ext cx="1348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차량정보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ABA64B-B463-83D5-67E4-322062B37288}"/>
              </a:ext>
            </a:extLst>
          </p:cNvPr>
          <p:cNvCxnSpPr>
            <a:cxnSpLocks/>
          </p:cNvCxnSpPr>
          <p:nvPr/>
        </p:nvCxnSpPr>
        <p:spPr>
          <a:xfrm flipV="1">
            <a:off x="2733675" y="3429000"/>
            <a:ext cx="0" cy="918107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4252ABB-9D8E-15D8-3DCB-0C00DFFFA831}"/>
              </a:ext>
            </a:extLst>
          </p:cNvPr>
          <p:cNvSpPr txBox="1"/>
          <p:nvPr/>
        </p:nvSpPr>
        <p:spPr>
          <a:xfrm>
            <a:off x="1534873" y="3726936"/>
            <a:ext cx="1348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명령전송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4F64A-201C-299D-6B4E-AE61A74F8B84}"/>
              </a:ext>
            </a:extLst>
          </p:cNvPr>
          <p:cNvSpPr txBox="1"/>
          <p:nvPr/>
        </p:nvSpPr>
        <p:spPr>
          <a:xfrm>
            <a:off x="2320545" y="5371532"/>
            <a:ext cx="1348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계산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F2A14E-FA02-3077-361B-94AEA31AB33A}"/>
              </a:ext>
            </a:extLst>
          </p:cNvPr>
          <p:cNvSpPr txBox="1"/>
          <p:nvPr/>
        </p:nvSpPr>
        <p:spPr>
          <a:xfrm>
            <a:off x="1830601" y="5684794"/>
            <a:ext cx="198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드론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라즈베리 파이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5D5F7-69D6-1B0F-2012-2F2BB101168B}"/>
              </a:ext>
            </a:extLst>
          </p:cNvPr>
          <p:cNvSpPr txBox="1"/>
          <p:nvPr/>
        </p:nvSpPr>
        <p:spPr>
          <a:xfrm>
            <a:off x="8025583" y="1678765"/>
            <a:ext cx="198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차량 </a:t>
            </a:r>
            <a:endParaRPr lang="en-US" altLang="ko-KR" b="1" dirty="0"/>
          </a:p>
          <a:p>
            <a:pPr algn="ctr"/>
            <a:r>
              <a:rPr lang="ko-KR" altLang="en-US" b="1" dirty="0"/>
              <a:t>라즈베리 파이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D351DD2-EF65-A7A7-4F32-D445FB745843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88726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235B47E-3610-8DA1-36CB-28D72E2DD7FE}"/>
              </a:ext>
            </a:extLst>
          </p:cNvPr>
          <p:cNvGrpSpPr/>
          <p:nvPr/>
        </p:nvGrpSpPr>
        <p:grpSpPr>
          <a:xfrm>
            <a:off x="419735" y="1463176"/>
            <a:ext cx="5147945" cy="4466691"/>
            <a:chOff x="1014413" y="1624079"/>
            <a:chExt cx="5355549" cy="41796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EC207B-00FE-BF37-FE47-50D7F8696797}"/>
                </a:ext>
              </a:extLst>
            </p:cNvPr>
            <p:cNvSpPr txBox="1"/>
            <p:nvPr/>
          </p:nvSpPr>
          <p:spPr>
            <a:xfrm>
              <a:off x="1874464" y="5495987"/>
              <a:ext cx="44954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 err="1"/>
                <a:t>https</a:t>
              </a:r>
              <a:r>
                <a:rPr lang="ko-KR" altLang="en-US" sz="1400" dirty="0"/>
                <a:t>://</a:t>
              </a:r>
              <a:r>
                <a:rPr lang="ko-KR" altLang="en-US" sz="1400" dirty="0" err="1"/>
                <a:t>github.com</a:t>
              </a:r>
              <a:r>
                <a:rPr lang="ko-KR" altLang="en-US" sz="1400" dirty="0"/>
                <a:t>/</a:t>
              </a:r>
              <a:r>
                <a:rPr lang="ko-KR" altLang="en-US" sz="1400" dirty="0" err="1"/>
                <a:t>mavlink</a:t>
              </a:r>
              <a:r>
                <a:rPr lang="ko-KR" altLang="en-US" sz="1400" dirty="0"/>
                <a:t>/</a:t>
              </a:r>
              <a:r>
                <a:rPr lang="ko-KR" altLang="en-US" sz="1400" dirty="0" err="1"/>
                <a:t>c_library_v2</a:t>
              </a:r>
              <a:endParaRPr lang="ko-KR" altLang="en-US" sz="14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D24EBA-0B59-FD69-9B91-A577BD5BC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13" y="2068960"/>
              <a:ext cx="5081587" cy="347458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EC6288-CF50-E832-7BF1-0FFDA70C57C3}"/>
                </a:ext>
              </a:extLst>
            </p:cNvPr>
            <p:cNvSpPr txBox="1"/>
            <p:nvPr/>
          </p:nvSpPr>
          <p:spPr>
            <a:xfrm>
              <a:off x="2160214" y="1624079"/>
              <a:ext cx="301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mavlink</a:t>
              </a:r>
              <a:r>
                <a:rPr lang="en-US" altLang="ko-KR" dirty="0"/>
                <a:t> c</a:t>
              </a:r>
              <a:r>
                <a:rPr lang="ko-KR" altLang="en-US" dirty="0"/>
                <a:t>언어 라이브러리</a:t>
              </a:r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9F7C341-CEAA-1783-8674-171E80C3B705}"/>
              </a:ext>
            </a:extLst>
          </p:cNvPr>
          <p:cNvSpPr/>
          <p:nvPr/>
        </p:nvSpPr>
        <p:spPr>
          <a:xfrm>
            <a:off x="5567680" y="2780146"/>
            <a:ext cx="1504359" cy="101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텔레메트리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수신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0EA6F1-2930-AD01-88C2-A75D7A185834}"/>
              </a:ext>
            </a:extLst>
          </p:cNvPr>
          <p:cNvCxnSpPr>
            <a:cxnSpLocks/>
          </p:cNvCxnSpPr>
          <p:nvPr/>
        </p:nvCxnSpPr>
        <p:spPr>
          <a:xfrm>
            <a:off x="7218941" y="3370779"/>
            <a:ext cx="219579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DDEF2EE-0C32-3421-A462-A5DDB8AC2CF4}"/>
              </a:ext>
            </a:extLst>
          </p:cNvPr>
          <p:cNvSpPr/>
          <p:nvPr/>
        </p:nvSpPr>
        <p:spPr>
          <a:xfrm>
            <a:off x="9661558" y="2780146"/>
            <a:ext cx="1504359" cy="1015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텔레메트리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송신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44563C5-2432-2E94-FB12-A11919EA481F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4246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F4663F-CB4E-9B76-1CC8-FED29C3E7D77}"/>
              </a:ext>
            </a:extLst>
          </p:cNvPr>
          <p:cNvSpPr txBox="1"/>
          <p:nvPr/>
        </p:nvSpPr>
        <p:spPr>
          <a:xfrm>
            <a:off x="2139019" y="5536609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read </a:t>
            </a:r>
            <a:r>
              <a:rPr lang="ko-KR" altLang="en-US" dirty="0"/>
              <a:t>함수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B03A86E-9A10-641A-74EB-9668E0D71DCB}"/>
              </a:ext>
            </a:extLst>
          </p:cNvPr>
          <p:cNvSpPr/>
          <p:nvPr/>
        </p:nvSpPr>
        <p:spPr>
          <a:xfrm>
            <a:off x="879789" y="1188736"/>
            <a:ext cx="1557494" cy="72839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start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128F7B4-EEBB-38F9-5623-6C0EF30C50B6}"/>
              </a:ext>
            </a:extLst>
          </p:cNvPr>
          <p:cNvSpPr/>
          <p:nvPr/>
        </p:nvSpPr>
        <p:spPr>
          <a:xfrm>
            <a:off x="563265" y="3648876"/>
            <a:ext cx="2190542" cy="881661"/>
          </a:xfrm>
          <a:prstGeom prst="diamond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버퍼에 문자가 들어오는가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?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EB8866E-AA29-F58F-46E0-AC16E0F1D2B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658536" y="3216826"/>
            <a:ext cx="0" cy="432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59E8ED-9192-D778-2B63-1779110FF93E}"/>
              </a:ext>
            </a:extLst>
          </p:cNvPr>
          <p:cNvCxnSpPr>
            <a:cxnSpLocks/>
          </p:cNvCxnSpPr>
          <p:nvPr/>
        </p:nvCxnSpPr>
        <p:spPr>
          <a:xfrm>
            <a:off x="2715290" y="4089706"/>
            <a:ext cx="4103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63F925-91E5-16A2-2395-692C25263909}"/>
              </a:ext>
            </a:extLst>
          </p:cNvPr>
          <p:cNvSpPr txBox="1"/>
          <p:nvPr/>
        </p:nvSpPr>
        <p:spPr>
          <a:xfrm>
            <a:off x="2632468" y="3690230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71782-8A1D-D8C2-DA06-23DCDC1285F7}"/>
              </a:ext>
            </a:extLst>
          </p:cNvPr>
          <p:cNvSpPr txBox="1"/>
          <p:nvPr/>
        </p:nvSpPr>
        <p:spPr>
          <a:xfrm>
            <a:off x="1151125" y="4540846"/>
            <a:ext cx="52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5F3BB1-B949-AF3F-39CF-C79E03DBEA63}"/>
              </a:ext>
            </a:extLst>
          </p:cNvPr>
          <p:cNvSpPr/>
          <p:nvPr/>
        </p:nvSpPr>
        <p:spPr>
          <a:xfrm>
            <a:off x="3195936" y="3724853"/>
            <a:ext cx="1461247" cy="729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차량 정보 이용하여 </a:t>
            </a:r>
            <a:r>
              <a:rPr lang="ko-KR" altLang="en-US" sz="1100" dirty="0" err="1">
                <a:solidFill>
                  <a:sysClr val="windowText" lastClr="000000"/>
                </a:solidFill>
              </a:rPr>
              <a:t>픽스호크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 명령 생성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B9FB2A6-6560-D6D3-38F0-194F251C83D1}"/>
              </a:ext>
            </a:extLst>
          </p:cNvPr>
          <p:cNvSpPr/>
          <p:nvPr/>
        </p:nvSpPr>
        <p:spPr>
          <a:xfrm>
            <a:off x="543169" y="2342173"/>
            <a:ext cx="2190542" cy="881661"/>
          </a:xfrm>
          <a:prstGeom prst="diamond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초 지났는가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1121D2F-F9ED-943C-B073-3483C438A621}"/>
              </a:ext>
            </a:extLst>
          </p:cNvPr>
          <p:cNvCxnSpPr>
            <a:cxnSpLocks/>
          </p:cNvCxnSpPr>
          <p:nvPr/>
        </p:nvCxnSpPr>
        <p:spPr>
          <a:xfrm>
            <a:off x="1640115" y="1910123"/>
            <a:ext cx="0" cy="432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6FE2BE-1A7E-EFE6-EBEB-528B0AE15567}"/>
              </a:ext>
            </a:extLst>
          </p:cNvPr>
          <p:cNvSpPr txBox="1"/>
          <p:nvPr/>
        </p:nvSpPr>
        <p:spPr>
          <a:xfrm>
            <a:off x="1151125" y="3216826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8A6D814-3A85-4712-1086-81C480BB79BA}"/>
              </a:ext>
            </a:extLst>
          </p:cNvPr>
          <p:cNvCxnSpPr>
            <a:cxnSpLocks/>
          </p:cNvCxnSpPr>
          <p:nvPr/>
        </p:nvCxnSpPr>
        <p:spPr>
          <a:xfrm rot="10800000">
            <a:off x="1710456" y="2016833"/>
            <a:ext cx="3047607" cy="679882"/>
          </a:xfrm>
          <a:prstGeom prst="bentConnector3">
            <a:avLst>
              <a:gd name="adj1" fmla="val -8029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4FAADDE-5339-0452-FC89-8CA6A3888C13}"/>
              </a:ext>
            </a:extLst>
          </p:cNvPr>
          <p:cNvSpPr txBox="1"/>
          <p:nvPr/>
        </p:nvSpPr>
        <p:spPr>
          <a:xfrm>
            <a:off x="5003855" y="2157507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808463-76FA-01E9-1751-C9431A60E5D9}"/>
              </a:ext>
            </a:extLst>
          </p:cNvPr>
          <p:cNvCxnSpPr>
            <a:cxnSpLocks/>
          </p:cNvCxnSpPr>
          <p:nvPr/>
        </p:nvCxnSpPr>
        <p:spPr>
          <a:xfrm>
            <a:off x="2719528" y="2756905"/>
            <a:ext cx="4103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2A741F6-2219-02C2-E2BF-32962D1499E3}"/>
              </a:ext>
            </a:extLst>
          </p:cNvPr>
          <p:cNvSpPr txBox="1"/>
          <p:nvPr/>
        </p:nvSpPr>
        <p:spPr>
          <a:xfrm>
            <a:off x="2636706" y="2357429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B75DC5-DD36-FD24-41D7-03B1F2449FBE}"/>
              </a:ext>
            </a:extLst>
          </p:cNvPr>
          <p:cNvSpPr/>
          <p:nvPr/>
        </p:nvSpPr>
        <p:spPr>
          <a:xfrm>
            <a:off x="3200174" y="2392052"/>
            <a:ext cx="1461247" cy="729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통신 장애 인지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CDA7D2A-F28E-018F-8452-C2AB940BB180}"/>
              </a:ext>
            </a:extLst>
          </p:cNvPr>
          <p:cNvCxnSpPr>
            <a:cxnSpLocks/>
          </p:cNvCxnSpPr>
          <p:nvPr/>
        </p:nvCxnSpPr>
        <p:spPr>
          <a:xfrm flipV="1">
            <a:off x="1628392" y="2834687"/>
            <a:ext cx="3355367" cy="2039085"/>
          </a:xfrm>
          <a:prstGeom prst="bentConnector3">
            <a:avLst>
              <a:gd name="adj1" fmla="val 10001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93572B3-A6C1-C432-8734-73FEC74F5D1A}"/>
              </a:ext>
            </a:extLst>
          </p:cNvPr>
          <p:cNvCxnSpPr>
            <a:cxnSpLocks/>
          </p:cNvCxnSpPr>
          <p:nvPr/>
        </p:nvCxnSpPr>
        <p:spPr>
          <a:xfrm>
            <a:off x="1640868" y="4573047"/>
            <a:ext cx="0" cy="3169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2B059A2-401D-36FA-E65A-7EDA22E72CC2}"/>
              </a:ext>
            </a:extLst>
          </p:cNvPr>
          <p:cNvSpPr/>
          <p:nvPr/>
        </p:nvSpPr>
        <p:spPr>
          <a:xfrm>
            <a:off x="426692" y="3648876"/>
            <a:ext cx="2769243" cy="891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A3DE63-368E-9E39-0070-EB6509759312}"/>
              </a:ext>
            </a:extLst>
          </p:cNvPr>
          <p:cNvSpPr txBox="1"/>
          <p:nvPr/>
        </p:nvSpPr>
        <p:spPr>
          <a:xfrm>
            <a:off x="2355952" y="4136452"/>
            <a:ext cx="116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Block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EA1C739-B12D-87B8-56B0-52672EA63198}"/>
              </a:ext>
            </a:extLst>
          </p:cNvPr>
          <p:cNvGrpSpPr/>
          <p:nvPr/>
        </p:nvGrpSpPr>
        <p:grpSpPr>
          <a:xfrm>
            <a:off x="7208243" y="999513"/>
            <a:ext cx="2910928" cy="4434626"/>
            <a:chOff x="6851600" y="439881"/>
            <a:chExt cx="2910928" cy="4434626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A47CAD6-DA19-14D2-E614-7AE0DB53B5A0}"/>
                </a:ext>
              </a:extLst>
            </p:cNvPr>
            <p:cNvGrpSpPr/>
            <p:nvPr/>
          </p:nvGrpSpPr>
          <p:grpSpPr>
            <a:xfrm>
              <a:off x="6851600" y="794866"/>
              <a:ext cx="2910928" cy="4079641"/>
              <a:chOff x="7310274" y="1516108"/>
              <a:chExt cx="2910928" cy="4079641"/>
            </a:xfrm>
          </p:grpSpPr>
          <p:pic>
            <p:nvPicPr>
              <p:cNvPr id="69" name="Picture 1">
                <a:extLst>
                  <a:ext uri="{FF2B5EF4-FFF2-40B4-BE49-F238E27FC236}">
                    <a16:creationId xmlns:a16="http://schemas.microsoft.com/office/drawing/2014/main" id="{B8A8248E-95CF-CEEE-65E9-35D67E7EEC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310274" y="1516108"/>
                <a:ext cx="2910928" cy="38257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71" name="Picture 1">
                <a:extLst>
                  <a:ext uri="{FF2B5EF4-FFF2-40B4-BE49-F238E27FC236}">
                    <a16:creationId xmlns:a16="http://schemas.microsoft.com/office/drawing/2014/main" id="{6DE5FBB2-F3D3-7D77-02E7-5932C92357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770" b="6837"/>
              <a:stretch/>
            </p:blipFill>
            <p:spPr>
              <a:xfrm>
                <a:off x="7310274" y="3024428"/>
                <a:ext cx="2910928" cy="100973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72" name="Picture 1">
                <a:extLst>
                  <a:ext uri="{FF2B5EF4-FFF2-40B4-BE49-F238E27FC236}">
                    <a16:creationId xmlns:a16="http://schemas.microsoft.com/office/drawing/2014/main" id="{C47556FD-F8BA-B800-3369-F122EB66C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770" b="6837"/>
              <a:stretch/>
            </p:blipFill>
            <p:spPr>
              <a:xfrm>
                <a:off x="7310274" y="2016908"/>
                <a:ext cx="2910928" cy="100973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73" name="Picture 1">
                <a:extLst>
                  <a:ext uri="{FF2B5EF4-FFF2-40B4-BE49-F238E27FC236}">
                    <a16:creationId xmlns:a16="http://schemas.microsoft.com/office/drawing/2014/main" id="{C51A9D76-8F0B-9262-993C-3BD8EEDD1D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770" b="20166"/>
              <a:stretch/>
            </p:blipFill>
            <p:spPr>
              <a:xfrm>
                <a:off x="7310274" y="5095946"/>
                <a:ext cx="2910928" cy="4998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pic>
          <p:nvPicPr>
            <p:cNvPr id="80" name="Picture 1">
              <a:extLst>
                <a:ext uri="{FF2B5EF4-FFF2-40B4-BE49-F238E27FC236}">
                  <a16:creationId xmlns:a16="http://schemas.microsoft.com/office/drawing/2014/main" id="{A9D8E982-C208-7CCF-1C57-B4254B958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442" b="91984"/>
            <a:stretch/>
          </p:blipFill>
          <p:spPr>
            <a:xfrm>
              <a:off x="6851600" y="439881"/>
              <a:ext cx="2910928" cy="36184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81" name="Picture 1">
              <a:extLst>
                <a:ext uri="{FF2B5EF4-FFF2-40B4-BE49-F238E27FC236}">
                  <a16:creationId xmlns:a16="http://schemas.microsoft.com/office/drawing/2014/main" id="{ACE81D58-838E-03F9-C880-6F479F1A9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529" b="19407"/>
            <a:stretch/>
          </p:blipFill>
          <p:spPr>
            <a:xfrm>
              <a:off x="6851600" y="789184"/>
              <a:ext cx="2910928" cy="49980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78D36E33-6F26-B84B-715E-D734F97FAEF3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359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F4663F-CB4E-9B76-1CC8-FED29C3E7D77}"/>
              </a:ext>
            </a:extLst>
          </p:cNvPr>
          <p:cNvSpPr txBox="1"/>
          <p:nvPr/>
        </p:nvSpPr>
        <p:spPr>
          <a:xfrm>
            <a:off x="2139019" y="5536609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</a:t>
            </a:r>
            <a:r>
              <a:rPr lang="ko-KR" altLang="en-US" dirty="0"/>
              <a:t>함수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B03A86E-9A10-641A-74EB-9668E0D71DCB}"/>
              </a:ext>
            </a:extLst>
          </p:cNvPr>
          <p:cNvSpPr/>
          <p:nvPr/>
        </p:nvSpPr>
        <p:spPr>
          <a:xfrm>
            <a:off x="879789" y="1188736"/>
            <a:ext cx="1557494" cy="72839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start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128F7B4-EEBB-38F9-5623-6C0EF30C50B6}"/>
              </a:ext>
            </a:extLst>
          </p:cNvPr>
          <p:cNvSpPr/>
          <p:nvPr/>
        </p:nvSpPr>
        <p:spPr>
          <a:xfrm>
            <a:off x="563265" y="3648876"/>
            <a:ext cx="2190542" cy="881661"/>
          </a:xfrm>
          <a:prstGeom prst="diamond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버퍼에 문자가 들어오는가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?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EB8866E-AA29-F58F-46E0-AC16E0F1D2B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658536" y="3216826"/>
            <a:ext cx="0" cy="432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59E8ED-9192-D778-2B63-1779110FF93E}"/>
              </a:ext>
            </a:extLst>
          </p:cNvPr>
          <p:cNvCxnSpPr>
            <a:cxnSpLocks/>
          </p:cNvCxnSpPr>
          <p:nvPr/>
        </p:nvCxnSpPr>
        <p:spPr>
          <a:xfrm>
            <a:off x="2715290" y="4089706"/>
            <a:ext cx="4103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63F925-91E5-16A2-2395-692C25263909}"/>
              </a:ext>
            </a:extLst>
          </p:cNvPr>
          <p:cNvSpPr txBox="1"/>
          <p:nvPr/>
        </p:nvSpPr>
        <p:spPr>
          <a:xfrm>
            <a:off x="2632468" y="3690230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71782-8A1D-D8C2-DA06-23DCDC1285F7}"/>
              </a:ext>
            </a:extLst>
          </p:cNvPr>
          <p:cNvSpPr txBox="1"/>
          <p:nvPr/>
        </p:nvSpPr>
        <p:spPr>
          <a:xfrm>
            <a:off x="1151125" y="4540846"/>
            <a:ext cx="52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5F3BB1-B949-AF3F-39CF-C79E03DBEA63}"/>
              </a:ext>
            </a:extLst>
          </p:cNvPr>
          <p:cNvSpPr/>
          <p:nvPr/>
        </p:nvSpPr>
        <p:spPr>
          <a:xfrm>
            <a:off x="3195936" y="3724853"/>
            <a:ext cx="1461247" cy="729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차량 정보 이용하여 </a:t>
            </a:r>
            <a:r>
              <a:rPr lang="ko-KR" altLang="en-US" sz="1100" dirty="0" err="1">
                <a:solidFill>
                  <a:sysClr val="windowText" lastClr="000000"/>
                </a:solidFill>
              </a:rPr>
              <a:t>픽스호크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 명령 생성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B9FB2A6-6560-D6D3-38F0-194F251C83D1}"/>
              </a:ext>
            </a:extLst>
          </p:cNvPr>
          <p:cNvSpPr/>
          <p:nvPr/>
        </p:nvSpPr>
        <p:spPr>
          <a:xfrm>
            <a:off x="543169" y="2342173"/>
            <a:ext cx="2190542" cy="881661"/>
          </a:xfrm>
          <a:prstGeom prst="diamond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100" dirty="0">
                <a:solidFill>
                  <a:sysClr val="windowText" lastClr="000000"/>
                </a:solidFill>
              </a:rPr>
              <a:t>초 지났는가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1121D2F-F9ED-943C-B073-3483C438A621}"/>
              </a:ext>
            </a:extLst>
          </p:cNvPr>
          <p:cNvCxnSpPr>
            <a:cxnSpLocks/>
          </p:cNvCxnSpPr>
          <p:nvPr/>
        </p:nvCxnSpPr>
        <p:spPr>
          <a:xfrm>
            <a:off x="1640115" y="1910123"/>
            <a:ext cx="0" cy="432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6FE2BE-1A7E-EFE6-EBEB-528B0AE15567}"/>
              </a:ext>
            </a:extLst>
          </p:cNvPr>
          <p:cNvSpPr txBox="1"/>
          <p:nvPr/>
        </p:nvSpPr>
        <p:spPr>
          <a:xfrm>
            <a:off x="1151125" y="3216826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8A6D814-3A85-4712-1086-81C480BB79BA}"/>
              </a:ext>
            </a:extLst>
          </p:cNvPr>
          <p:cNvCxnSpPr>
            <a:cxnSpLocks/>
          </p:cNvCxnSpPr>
          <p:nvPr/>
        </p:nvCxnSpPr>
        <p:spPr>
          <a:xfrm rot="10800000">
            <a:off x="1710456" y="2016833"/>
            <a:ext cx="3047607" cy="679882"/>
          </a:xfrm>
          <a:prstGeom prst="bentConnector3">
            <a:avLst>
              <a:gd name="adj1" fmla="val -8029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4FAADDE-5339-0452-FC89-8CA6A3888C13}"/>
              </a:ext>
            </a:extLst>
          </p:cNvPr>
          <p:cNvSpPr txBox="1"/>
          <p:nvPr/>
        </p:nvSpPr>
        <p:spPr>
          <a:xfrm>
            <a:off x="5003855" y="2157507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808463-76FA-01E9-1751-C9431A60E5D9}"/>
              </a:ext>
            </a:extLst>
          </p:cNvPr>
          <p:cNvCxnSpPr>
            <a:cxnSpLocks/>
          </p:cNvCxnSpPr>
          <p:nvPr/>
        </p:nvCxnSpPr>
        <p:spPr>
          <a:xfrm>
            <a:off x="2719528" y="2756905"/>
            <a:ext cx="4103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2A741F6-2219-02C2-E2BF-32962D1499E3}"/>
              </a:ext>
            </a:extLst>
          </p:cNvPr>
          <p:cNvSpPr txBox="1"/>
          <p:nvPr/>
        </p:nvSpPr>
        <p:spPr>
          <a:xfrm>
            <a:off x="2636706" y="2357429"/>
            <a:ext cx="146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B75DC5-DD36-FD24-41D7-03B1F2449FBE}"/>
              </a:ext>
            </a:extLst>
          </p:cNvPr>
          <p:cNvSpPr/>
          <p:nvPr/>
        </p:nvSpPr>
        <p:spPr>
          <a:xfrm>
            <a:off x="3200174" y="2392052"/>
            <a:ext cx="1461247" cy="729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</a:rPr>
              <a:t>통신 장애 인지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CDA7D2A-F28E-018F-8452-C2AB940BB180}"/>
              </a:ext>
            </a:extLst>
          </p:cNvPr>
          <p:cNvCxnSpPr>
            <a:cxnSpLocks/>
          </p:cNvCxnSpPr>
          <p:nvPr/>
        </p:nvCxnSpPr>
        <p:spPr>
          <a:xfrm flipV="1">
            <a:off x="1628392" y="2834687"/>
            <a:ext cx="3355367" cy="2039085"/>
          </a:xfrm>
          <a:prstGeom prst="bentConnector3">
            <a:avLst>
              <a:gd name="adj1" fmla="val 10001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93572B3-A6C1-C432-8734-73FEC74F5D1A}"/>
              </a:ext>
            </a:extLst>
          </p:cNvPr>
          <p:cNvCxnSpPr>
            <a:cxnSpLocks/>
          </p:cNvCxnSpPr>
          <p:nvPr/>
        </p:nvCxnSpPr>
        <p:spPr>
          <a:xfrm>
            <a:off x="1640868" y="4573047"/>
            <a:ext cx="0" cy="3169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831A90-7C58-D0BA-01A3-2DA60EB25432}"/>
              </a:ext>
            </a:extLst>
          </p:cNvPr>
          <p:cNvGrpSpPr/>
          <p:nvPr/>
        </p:nvGrpSpPr>
        <p:grpSpPr>
          <a:xfrm>
            <a:off x="7208243" y="1035006"/>
            <a:ext cx="2912400" cy="4787988"/>
            <a:chOff x="6536080" y="429281"/>
            <a:chExt cx="2912400" cy="47879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4C4B3F-39F9-7089-28E1-5565CC8C1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6816" y="429281"/>
              <a:ext cx="2910928" cy="3825783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" name="Picture 1">
              <a:extLst>
                <a:ext uri="{FF2B5EF4-FFF2-40B4-BE49-F238E27FC236}">
                  <a16:creationId xmlns:a16="http://schemas.microsoft.com/office/drawing/2014/main" id="{6E6E4E95-FA52-880B-FAC3-66993D1E7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848"/>
            <a:stretch/>
          </p:blipFill>
          <p:spPr>
            <a:xfrm>
              <a:off x="6536080" y="3928825"/>
              <a:ext cx="2912400" cy="12884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1C0AB4F-D38D-C509-09F9-A6FFD388B29D}"/>
              </a:ext>
            </a:extLst>
          </p:cNvPr>
          <p:cNvCxnSpPr>
            <a:cxnSpLocks/>
          </p:cNvCxnSpPr>
          <p:nvPr/>
        </p:nvCxnSpPr>
        <p:spPr>
          <a:xfrm>
            <a:off x="6624320" y="3586158"/>
            <a:ext cx="2773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4195A7B-039A-185F-CCD3-ADF69756D16A}"/>
              </a:ext>
            </a:extLst>
          </p:cNvPr>
          <p:cNvCxnSpPr>
            <a:cxnSpLocks/>
          </p:cNvCxnSpPr>
          <p:nvPr/>
        </p:nvCxnSpPr>
        <p:spPr>
          <a:xfrm>
            <a:off x="6624320" y="4089706"/>
            <a:ext cx="27736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96F577D-0BA8-A5FE-1FC6-6DF7B902C592}"/>
              </a:ext>
            </a:extLst>
          </p:cNvPr>
          <p:cNvCxnSpPr>
            <a:cxnSpLocks/>
          </p:cNvCxnSpPr>
          <p:nvPr/>
        </p:nvCxnSpPr>
        <p:spPr>
          <a:xfrm>
            <a:off x="6766560" y="3631991"/>
            <a:ext cx="0" cy="42757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CCC48E-43A6-C55E-C3C1-B5FDB7DDFCE3}"/>
              </a:ext>
            </a:extLst>
          </p:cNvPr>
          <p:cNvSpPr txBox="1"/>
          <p:nvPr/>
        </p:nvSpPr>
        <p:spPr>
          <a:xfrm>
            <a:off x="6173140" y="3690230"/>
            <a:ext cx="58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초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86F68E3-A36C-7C3F-C357-546A42E492DA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9777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19" y="1381510"/>
            <a:ext cx="10933962" cy="49153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1AED01-039D-526E-A489-D6423150C963}"/>
              </a:ext>
            </a:extLst>
          </p:cNvPr>
          <p:cNvCxnSpPr/>
          <p:nvPr/>
        </p:nvCxnSpPr>
        <p:spPr>
          <a:xfrm>
            <a:off x="10359736" y="5995555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281E70-EF4A-27F8-AC50-81C0118C5CA3}"/>
              </a:ext>
            </a:extLst>
          </p:cNvPr>
          <p:cNvCxnSpPr/>
          <p:nvPr/>
        </p:nvCxnSpPr>
        <p:spPr>
          <a:xfrm>
            <a:off x="10359736" y="6262254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0289C08B-40B5-8230-26DD-27FA963AE355}"/>
              </a:ext>
            </a:extLst>
          </p:cNvPr>
          <p:cNvSpPr txBox="1"/>
          <p:nvPr/>
        </p:nvSpPr>
        <p:spPr>
          <a:xfrm>
            <a:off x="7485776" y="5846755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Message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flow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5163E13-5AA5-10CD-3AAD-723AF7DC84F9}"/>
              </a:ext>
            </a:extLst>
          </p:cNvPr>
          <p:cNvSpPr txBox="1"/>
          <p:nvPr/>
        </p:nvSpPr>
        <p:spPr>
          <a:xfrm>
            <a:off x="7313957" y="6123754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SW link constructure</a:t>
            </a:r>
          </a:p>
        </p:txBody>
      </p:sp>
      <p:sp>
        <p:nvSpPr>
          <p:cNvPr id="6" name="직사각형 13">
            <a:extLst>
              <a:ext uri="{FF2B5EF4-FFF2-40B4-BE49-F238E27FC236}">
                <a16:creationId xmlns:a16="http://schemas.microsoft.com/office/drawing/2014/main" id="{4338E5BF-683C-C346-2390-503E57271ABB}"/>
              </a:ext>
            </a:extLst>
          </p:cNvPr>
          <p:cNvSpPr/>
          <p:nvPr/>
        </p:nvSpPr>
        <p:spPr>
          <a:xfrm>
            <a:off x="3709565" y="2316681"/>
            <a:ext cx="2181133" cy="849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B5B9-2D4E-B756-8A03-711CB5A7D19D}"/>
              </a:ext>
            </a:extLst>
          </p:cNvPr>
          <p:cNvSpPr txBox="1"/>
          <p:nvPr/>
        </p:nvSpPr>
        <p:spPr>
          <a:xfrm>
            <a:off x="5865648" y="2400258"/>
            <a:ext cx="87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이선호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1F80BF8-F66B-F1DE-6A2A-C4EEFC181E1E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비행 소프트웨어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8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b="50050"/>
          <a:stretch>
            <a:fillRect/>
          </a:stretch>
        </p:blipFill>
        <p:spPr>
          <a:xfrm>
            <a:off x="3304069" y="565754"/>
            <a:ext cx="5895386" cy="629224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15DABC5-FD26-4476-1201-C87E2512465F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-456" t="47892" r="456" b="-12066"/>
          <a:stretch/>
        </p:blipFill>
        <p:spPr>
          <a:xfrm>
            <a:off x="3277175" y="-242045"/>
            <a:ext cx="5895386" cy="80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3761" y="128912"/>
            <a:ext cx="8161026" cy="660017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A6F970F-D7D1-A806-3013-387002294749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000">
                <a:latin typeface="에스코어 드림 8 Heavy"/>
                <a:ea typeface="에스코어 드림 8 Heavy"/>
              </a:rPr>
              <a:t>CONTENTS</a:t>
            </a:r>
            <a:endParaRPr lang="ko-KR" altLang="en-US" sz="3000">
              <a:latin typeface="에스코어 드림 8 Heavy"/>
              <a:ea typeface="에스코어 드림 8 Heavy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98055" y="1241747"/>
            <a:ext cx="6400801" cy="437450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 dirty="0">
                <a:latin typeface="에스코어 드림 4 Regular"/>
                <a:ea typeface="에스코어 드림 4 Regular"/>
              </a:rPr>
              <a:t>개요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 dirty="0">
                <a:latin typeface="에스코어 드림 4 Regular"/>
                <a:ea typeface="에스코어 드림 4 Regular"/>
              </a:rPr>
              <a:t>목표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 dirty="0">
                <a:latin typeface="에스코어 드림 4 Regular"/>
                <a:ea typeface="에스코어 드림 4 Regular"/>
              </a:rPr>
              <a:t>개발 내용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 dirty="0">
                <a:latin typeface="에스코어 드림 4 Regular"/>
                <a:ea typeface="에스코어 드림 4 Regular"/>
              </a:rPr>
              <a:t>진행 상황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 dirty="0">
                <a:latin typeface="에스코어 드림 4 Regular"/>
                <a:ea typeface="에스코어 드림 4 Regular"/>
              </a:rPr>
              <a:t>팀 구성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 dirty="0">
                <a:latin typeface="에스코어 드림 4 Regular"/>
                <a:ea typeface="에스코어 드림 4 Regular"/>
              </a:rPr>
              <a:t>예산 및 추후 발전 방향</a:t>
            </a:r>
          </a:p>
          <a:p>
            <a:pPr marL="0" indent="0">
              <a:buNone/>
              <a:defRPr/>
            </a:pPr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055" y="640204"/>
            <a:ext cx="7628682" cy="1706730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3FEFF4F-BBA4-7327-7ECE-7D6FC4FF93C0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9055" y="-6230288"/>
            <a:ext cx="7628682" cy="17067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3828" y="-13178855"/>
            <a:ext cx="7628682" cy="17067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 </a:t>
            </a:r>
            <a:r>
              <a:rPr lang="en-US" altLang="ko-KR" sz="3000" dirty="0">
                <a:latin typeface="에스코어 드림 3 Light"/>
                <a:ea typeface="에스코어 드림 3 Light"/>
              </a:rPr>
              <a:t>– </a:t>
            </a:r>
            <a:r>
              <a:rPr lang="ko-KR" altLang="en-US" sz="3000" dirty="0">
                <a:latin typeface="에스코어 드림 3 Light"/>
                <a:ea typeface="에스코어 드림 3 Light"/>
              </a:rPr>
              <a:t>시뮬레이션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1930" y="5942464"/>
            <a:ext cx="5523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/>
              <a:t>차량은 랜덤속도</a:t>
            </a:r>
            <a:r>
              <a:rPr lang="en-US" altLang="ko-KR" sz="2000" b="1"/>
              <a:t>, </a:t>
            </a:r>
            <a:r>
              <a:rPr lang="ko-KR" altLang="en-US" sz="2000" b="1"/>
              <a:t>통신이 정상적인 상황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09753"/>
            <a:ext cx="12192000" cy="3985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 </a:t>
            </a:r>
            <a:r>
              <a:rPr lang="en-US" altLang="ko-KR" sz="3000" dirty="0">
                <a:latin typeface="에스코어 드림 3 Light"/>
                <a:ea typeface="에스코어 드림 3 Light"/>
              </a:rPr>
              <a:t>– </a:t>
            </a:r>
            <a:r>
              <a:rPr lang="ko-KR" altLang="en-US" sz="3000" dirty="0">
                <a:latin typeface="에스코어 드림 3 Light"/>
                <a:ea typeface="에스코어 드림 3 Light"/>
              </a:rPr>
              <a:t>시뮬레이션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1930" y="5942464"/>
            <a:ext cx="5523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/>
              <a:t>차량은 랜덤속도</a:t>
            </a:r>
            <a:r>
              <a:rPr lang="en-US" altLang="ko-KR" sz="2000" b="1"/>
              <a:t>, </a:t>
            </a:r>
            <a:r>
              <a:rPr lang="ko-KR" altLang="en-US" sz="2000" b="1"/>
              <a:t>통신이 정상적인 상황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58A11-82D9-D89E-CFA6-63C2F9FB3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709753"/>
            <a:ext cx="12192000" cy="3985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 </a:t>
            </a:r>
            <a:r>
              <a:rPr lang="en-US" altLang="ko-KR" sz="3000" dirty="0">
                <a:latin typeface="에스코어 드림 3 Light"/>
                <a:ea typeface="에스코어 드림 3 Light"/>
              </a:rPr>
              <a:t>– </a:t>
            </a:r>
            <a:r>
              <a:rPr lang="ko-KR" altLang="en-US" sz="3000" dirty="0">
                <a:latin typeface="에스코어 드림 3 Light"/>
                <a:ea typeface="에스코어 드림 3 Light"/>
              </a:rPr>
              <a:t>시뮬레이션</a:t>
            </a: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023860" y="2171700"/>
            <a:ext cx="345719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8023860" y="2575560"/>
            <a:ext cx="345719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6983730" y="2403697"/>
            <a:ext cx="1040130" cy="27092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rgbClr val="FF0000"/>
                </a:solidFill>
              </a:rPr>
              <a:t>93.3155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6983730" y="2016778"/>
            <a:ext cx="1040130" cy="27092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just" latinLnBrk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14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107.6938</a:t>
            </a:r>
            <a:endParaRPr lang="en-US" altLang="ko-KR" sz="1800" b="1" kern="0" spc="0">
              <a:solidFill>
                <a:srgbClr val="FF0000"/>
              </a:solidFill>
              <a:effectLst/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11930" y="5942464"/>
            <a:ext cx="5523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/>
              <a:t>차량은 랜덤속도</a:t>
            </a:r>
            <a:r>
              <a:rPr lang="en-US" altLang="ko-KR" sz="2000" b="1"/>
              <a:t>, </a:t>
            </a:r>
            <a:r>
              <a:rPr lang="ko-KR" altLang="en-US" sz="2000" b="1"/>
              <a:t>통신이 비정상적인 상황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16353"/>
            <a:ext cx="12192000" cy="3025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19" y="1381510"/>
            <a:ext cx="10933962" cy="49153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1AED01-039D-526E-A489-D6423150C963}"/>
              </a:ext>
            </a:extLst>
          </p:cNvPr>
          <p:cNvCxnSpPr/>
          <p:nvPr/>
        </p:nvCxnSpPr>
        <p:spPr>
          <a:xfrm>
            <a:off x="10359736" y="5995555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281E70-EF4A-27F8-AC50-81C0118C5CA3}"/>
              </a:ext>
            </a:extLst>
          </p:cNvPr>
          <p:cNvCxnSpPr/>
          <p:nvPr/>
        </p:nvCxnSpPr>
        <p:spPr>
          <a:xfrm>
            <a:off x="10359736" y="6262254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0289C08B-40B5-8230-26DD-27FA963AE355}"/>
              </a:ext>
            </a:extLst>
          </p:cNvPr>
          <p:cNvSpPr txBox="1"/>
          <p:nvPr/>
        </p:nvSpPr>
        <p:spPr>
          <a:xfrm>
            <a:off x="7485776" y="5846755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Message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flow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5163E13-5AA5-10CD-3AAD-723AF7DC84F9}"/>
              </a:ext>
            </a:extLst>
          </p:cNvPr>
          <p:cNvSpPr txBox="1"/>
          <p:nvPr/>
        </p:nvSpPr>
        <p:spPr>
          <a:xfrm>
            <a:off x="7313957" y="6123754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SW link constructure</a:t>
            </a:r>
          </a:p>
        </p:txBody>
      </p:sp>
      <p:sp>
        <p:nvSpPr>
          <p:cNvPr id="3" name="직사각형 13">
            <a:extLst>
              <a:ext uri="{FF2B5EF4-FFF2-40B4-BE49-F238E27FC236}">
                <a16:creationId xmlns:a16="http://schemas.microsoft.com/office/drawing/2014/main" id="{29765E37-F4E7-F598-2FFB-FD86F63DEDB0}"/>
              </a:ext>
            </a:extLst>
          </p:cNvPr>
          <p:cNvSpPr/>
          <p:nvPr/>
        </p:nvSpPr>
        <p:spPr>
          <a:xfrm>
            <a:off x="3671987" y="3143399"/>
            <a:ext cx="2181133" cy="849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092B8-5E5B-60D8-41EB-FAAA5148ADF5}"/>
              </a:ext>
            </a:extLst>
          </p:cNvPr>
          <p:cNvSpPr txBox="1"/>
          <p:nvPr/>
        </p:nvSpPr>
        <p:spPr>
          <a:xfrm>
            <a:off x="5853120" y="3429000"/>
            <a:ext cx="87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이재성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E2DF2CB-D223-0281-5108-667C81F038C1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 err="1">
                <a:latin typeface="에스코어 드림 9 Black"/>
                <a:ea typeface="에스코어 드림 9 Black"/>
              </a:rPr>
              <a:t>임베드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38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0218" y="1487885"/>
            <a:ext cx="4582317" cy="855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5172" y="4672723"/>
            <a:ext cx="1703895" cy="12288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702178" y="4507704"/>
            <a:ext cx="1606550" cy="1606550"/>
          </a:xfrm>
          <a:prstGeom prst="ellipse">
            <a:avLst/>
          </a:prstGeom>
          <a:solidFill>
            <a:schemeClr val="accent3">
              <a:alpha val="23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rot="16200000" flipH="1" flipV="1">
            <a:off x="4628955" y="3473648"/>
            <a:ext cx="1706563" cy="0"/>
          </a:xfrm>
          <a:prstGeom prst="straightConnector1">
            <a:avLst/>
          </a:prstGeom>
          <a:ln w="25400">
            <a:solidFill>
              <a:srgbClr val="808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61922" y="1737319"/>
            <a:ext cx="2718593" cy="36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Python </a:t>
            </a:r>
            <a:r>
              <a:rPr lang="ko-KR" altLang="en-US" dirty="0"/>
              <a:t>소스코드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6418464" y="4896046"/>
            <a:ext cx="2877344" cy="902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cpp</a:t>
            </a:r>
            <a:r>
              <a:rPr lang="ko-KR" altLang="en-US"/>
              <a:t> 기반 </a:t>
            </a:r>
            <a:r>
              <a:rPr lang="en-US" altLang="ko-KR"/>
              <a:t>SW 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.pyc </a:t>
            </a:r>
            <a:r>
              <a:rPr lang="ko-KR" altLang="en-US"/>
              <a:t>실행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54477" y="3246099"/>
            <a:ext cx="883046" cy="36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임베딩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91D5AE-0BA1-8B82-E15F-8867FBA8E20E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4400" dirty="0">
                <a:latin typeface="에스코어 드림 9 Black"/>
                <a:ea typeface="에스코어 드림 9 Black"/>
              </a:rPr>
              <a:t> 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 err="1">
                <a:latin typeface="에스코어 드림 9 Black"/>
                <a:ea typeface="에스코어 드림 9 Black"/>
              </a:rPr>
              <a:t>임베드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19" y="1381510"/>
            <a:ext cx="10933962" cy="49153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1AED01-039D-526E-A489-D6423150C963}"/>
              </a:ext>
            </a:extLst>
          </p:cNvPr>
          <p:cNvCxnSpPr/>
          <p:nvPr/>
        </p:nvCxnSpPr>
        <p:spPr>
          <a:xfrm>
            <a:off x="10359736" y="5995555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281E70-EF4A-27F8-AC50-81C0118C5CA3}"/>
              </a:ext>
            </a:extLst>
          </p:cNvPr>
          <p:cNvCxnSpPr/>
          <p:nvPr/>
        </p:nvCxnSpPr>
        <p:spPr>
          <a:xfrm>
            <a:off x="10359736" y="6262254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0289C08B-40B5-8230-26DD-27FA963AE355}"/>
              </a:ext>
            </a:extLst>
          </p:cNvPr>
          <p:cNvSpPr txBox="1"/>
          <p:nvPr/>
        </p:nvSpPr>
        <p:spPr>
          <a:xfrm>
            <a:off x="7485776" y="5846755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Message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flow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5163E13-5AA5-10CD-3AAD-723AF7DC84F9}"/>
              </a:ext>
            </a:extLst>
          </p:cNvPr>
          <p:cNvSpPr txBox="1"/>
          <p:nvPr/>
        </p:nvSpPr>
        <p:spPr>
          <a:xfrm>
            <a:off x="7313957" y="6123754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SW link constructure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E951AF-1C8B-A394-1B8A-67F929C2AEA5}"/>
              </a:ext>
            </a:extLst>
          </p:cNvPr>
          <p:cNvSpPr/>
          <p:nvPr/>
        </p:nvSpPr>
        <p:spPr>
          <a:xfrm>
            <a:off x="3670126" y="3169085"/>
            <a:ext cx="2054269" cy="31815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3B79A-8F64-EABC-C5BE-00432A4A2EC7}"/>
              </a:ext>
            </a:extLst>
          </p:cNvPr>
          <p:cNvSpPr txBox="1"/>
          <p:nvPr/>
        </p:nvSpPr>
        <p:spPr>
          <a:xfrm>
            <a:off x="5728263" y="3444258"/>
            <a:ext cx="87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이재성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E87ABF3-457B-1677-B8E4-69AB9C2E5F4A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스레드간 통신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63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28828" y="1402480"/>
            <a:ext cx="6760827" cy="4053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4"/>
          <p:cNvSpPr txBox="1"/>
          <p:nvPr/>
        </p:nvSpPr>
        <p:spPr>
          <a:xfrm>
            <a:off x="656350" y="2652957"/>
            <a:ext cx="4020424" cy="155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에스코어 드림 4 Regular"/>
                <a:ea typeface="에스코어 드림 4 Regular"/>
              </a:rPr>
              <a:t>Serial Queue</a:t>
            </a:r>
          </a:p>
          <a:p>
            <a:pPr algn="ctr">
              <a:defRPr/>
            </a:pPr>
            <a:r>
              <a:rPr lang="en-US" altLang="ko-KR" sz="3200">
                <a:solidFill>
                  <a:srgbClr val="3057B9"/>
                </a:solidFill>
                <a:latin typeface="에스코어 드림 4 Regular"/>
                <a:ea typeface="에스코어 드림 4 Regular"/>
              </a:rPr>
              <a:t>V</a:t>
            </a:r>
            <a:r>
              <a:rPr lang="en-US" altLang="ko-KR" sz="3200">
                <a:solidFill>
                  <a:srgbClr val="EB5800"/>
                </a:solidFill>
                <a:latin typeface="에스코어 드림 4 Regular"/>
                <a:ea typeface="에스코어 드림 4 Regular"/>
              </a:rPr>
              <a:t>S</a:t>
            </a:r>
          </a:p>
          <a:p>
            <a:pPr algn="ctr">
              <a:defRPr/>
            </a:pPr>
            <a:r>
              <a:rPr lang="en-US" altLang="ko-KR" sz="3200">
                <a:latin typeface="에스코어 드림 4 Regular"/>
                <a:ea typeface="에스코어 드림 4 Regular"/>
              </a:rPr>
              <a:t>Concurrent Queue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9EADD-48FE-211C-5CCC-3F1F934A6142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큐 성능 테스트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1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과제의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개요</a:t>
            </a:r>
          </a:p>
        </p:txBody>
      </p:sp>
      <p:pic>
        <p:nvPicPr>
          <p:cNvPr id="1026" name="Picture 2" descr="클립아트코리아 - 통로이미지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99949" y="1483548"/>
            <a:ext cx="6880155" cy="490409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래픽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641784">
            <a:off x="3646671" y="3415748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30EAB7-4E1C-8870-4F7C-F8EBD1050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44821"/>
              </p:ext>
            </p:extLst>
          </p:nvPr>
        </p:nvGraphicFramePr>
        <p:xfrm>
          <a:off x="2032000" y="2143760"/>
          <a:ext cx="8128000" cy="257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5918">
                  <a:extLst>
                    <a:ext uri="{9D8B030D-6E8A-4147-A177-3AD203B41FA5}">
                      <a16:colId xmlns:a16="http://schemas.microsoft.com/office/drawing/2014/main" val="45340107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13716128"/>
                    </a:ext>
                  </a:extLst>
                </a:gridCol>
                <a:gridCol w="2460395">
                  <a:extLst>
                    <a:ext uri="{9D8B030D-6E8A-4147-A177-3AD203B41FA5}">
                      <a16:colId xmlns:a16="http://schemas.microsoft.com/office/drawing/2014/main" val="1780915523"/>
                    </a:ext>
                  </a:extLst>
                </a:gridCol>
                <a:gridCol w="2382887">
                  <a:extLst>
                    <a:ext uri="{9D8B030D-6E8A-4147-A177-3AD203B41FA5}">
                      <a16:colId xmlns:a16="http://schemas.microsoft.com/office/drawing/2014/main" val="1873112511"/>
                    </a:ext>
                  </a:extLst>
                </a:gridCol>
              </a:tblGrid>
              <a:tr h="3175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타깃 컴퓨터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개발환경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개발환경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11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Rasbian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lite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Ubuntu 22.04.2 LTS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Ubuntu 20.04.6 LTS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57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Processor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Quad core Cortex-A72(ARM v8) 64bit Soc @1.8GHz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Intel Core i7-770HQ CPU @ 2.80GHz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Intel Core i5-10400 CPU @ 2.90GHz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919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Compiler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g++ 10.2.1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g++ 11.3.0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g++ 9.4.0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65163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911562CA-E595-84F2-13AD-E8332E904E60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컴파일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713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345673-BE8C-8B08-4F72-CA3CC2007D92}"/>
              </a:ext>
            </a:extLst>
          </p:cNvPr>
          <p:cNvGrpSpPr/>
          <p:nvPr/>
        </p:nvGrpSpPr>
        <p:grpSpPr>
          <a:xfrm>
            <a:off x="4944048" y="987101"/>
            <a:ext cx="1563759" cy="1563759"/>
            <a:chOff x="6655628" y="2772571"/>
            <a:chExt cx="1563759" cy="15637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83B3670-E736-1631-5C7F-A1FB146B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5EA9FA2-E21E-1EEE-8E30-7921683D8073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98BA570-A430-E042-E2EE-E798ADF03CB8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0DD921D-FC3A-4DFD-59E6-EFE7613ACA84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E44F5F0-E678-9749-115B-E7B89F04ECB0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D29D4C-D599-B007-9597-1F971BBB5DAD}"/>
              </a:ext>
            </a:extLst>
          </p:cNvPr>
          <p:cNvGrpSpPr/>
          <p:nvPr/>
        </p:nvGrpSpPr>
        <p:grpSpPr>
          <a:xfrm>
            <a:off x="7649264" y="987100"/>
            <a:ext cx="1563759" cy="1563759"/>
            <a:chOff x="3972614" y="2647120"/>
            <a:chExt cx="1563759" cy="156375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BC39C28-1382-87CF-5DCF-D732736A2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6019" y="3071901"/>
              <a:ext cx="696947" cy="73324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274D477-A17F-C00D-ACE7-FA32B980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614" y="2647120"/>
              <a:ext cx="1563759" cy="1563759"/>
            </a:xfrm>
            <a:prstGeom prst="rect">
              <a:avLst/>
            </a:prstGeom>
          </p:spPr>
        </p:pic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7482D95-1D0D-3A0D-DAB5-D64B2CC07EB5}"/>
              </a:ext>
            </a:extLst>
          </p:cNvPr>
          <p:cNvSpPr/>
          <p:nvPr/>
        </p:nvSpPr>
        <p:spPr>
          <a:xfrm>
            <a:off x="6696420" y="1514610"/>
            <a:ext cx="895350" cy="527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라즈베리 파이 5, 2023년 출시 어렵다 - ITWorld Korea">
            <a:extLst>
              <a:ext uri="{FF2B5EF4-FFF2-40B4-BE49-F238E27FC236}">
                <a16:creationId xmlns:a16="http://schemas.microsoft.com/office/drawing/2014/main" id="{C1DAD9B0-9CA8-7903-11D0-517DEA11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188" y="987100"/>
            <a:ext cx="2345640" cy="156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73C4E37-E48F-8FE1-A969-7C991B1300EC}"/>
              </a:ext>
            </a:extLst>
          </p:cNvPr>
          <p:cNvSpPr/>
          <p:nvPr/>
        </p:nvSpPr>
        <p:spPr>
          <a:xfrm>
            <a:off x="3862351" y="1505085"/>
            <a:ext cx="895350" cy="527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D176877-92D2-9DF4-4512-E863E17FB09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23" y="3688166"/>
            <a:ext cx="1380820" cy="138082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DD09FA1-A50D-88DD-C964-BA924C7D1753}"/>
              </a:ext>
            </a:extLst>
          </p:cNvPr>
          <p:cNvGrpSpPr/>
          <p:nvPr/>
        </p:nvGrpSpPr>
        <p:grpSpPr>
          <a:xfrm>
            <a:off x="4981996" y="3525261"/>
            <a:ext cx="1563759" cy="1563759"/>
            <a:chOff x="6655628" y="2772571"/>
            <a:chExt cx="1563759" cy="156375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027A46-306E-A8B5-F9BA-C6964E70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77288A1-4087-144C-CC7C-5FB942CF079A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31E8734-A11B-C477-078C-29060F170285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5DE30E-44EA-6022-ABFC-4A369DED131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EE143F9-38B6-DA60-1EE4-0515F53ACCD9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C8E2B44-4A38-8EAE-34A4-5D2D0C407E84}"/>
              </a:ext>
            </a:extLst>
          </p:cNvPr>
          <p:cNvGrpSpPr/>
          <p:nvPr/>
        </p:nvGrpSpPr>
        <p:grpSpPr>
          <a:xfrm>
            <a:off x="7687212" y="3525260"/>
            <a:ext cx="1563759" cy="1563759"/>
            <a:chOff x="3972614" y="2647120"/>
            <a:chExt cx="1563759" cy="156375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4AB3CA5-A343-F4FE-29BF-2C812C7EE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6019" y="3071901"/>
              <a:ext cx="696947" cy="73324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8E24BB7-D1C5-3D9F-9337-F824678DB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614" y="2647120"/>
              <a:ext cx="1563759" cy="1563759"/>
            </a:xfrm>
            <a:prstGeom prst="rect">
              <a:avLst/>
            </a:prstGeom>
          </p:spPr>
        </p:pic>
      </p:grp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FE14BE02-FE19-67DC-1AB8-7EE359DD0519}"/>
              </a:ext>
            </a:extLst>
          </p:cNvPr>
          <p:cNvSpPr/>
          <p:nvPr/>
        </p:nvSpPr>
        <p:spPr>
          <a:xfrm>
            <a:off x="6734368" y="4052770"/>
            <a:ext cx="895350" cy="527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5315C924-12B3-A21C-D0C1-16E229CF4D1E}"/>
              </a:ext>
            </a:extLst>
          </p:cNvPr>
          <p:cNvSpPr/>
          <p:nvPr/>
        </p:nvSpPr>
        <p:spPr>
          <a:xfrm>
            <a:off x="3900299" y="4043245"/>
            <a:ext cx="895350" cy="527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부등호 1"/>
          <p:cNvSpPr/>
          <p:nvPr/>
        </p:nvSpPr>
        <p:spPr>
          <a:xfrm rot="5400000">
            <a:off x="7839731" y="2696693"/>
            <a:ext cx="1168610" cy="682735"/>
          </a:xfrm>
          <a:prstGeom prst="mathNot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321D0F1-9D47-1B0E-86D8-FCF920BA02D4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4400" dirty="0">
                <a:latin typeface="에스코어 드림 9 Black"/>
                <a:ea typeface="에스코어 드림 9 Black"/>
              </a:rPr>
              <a:t> 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컴파일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155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1A452AD-A51B-9ED9-7264-AB1D57A4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3" y="266258"/>
            <a:ext cx="2219635" cy="6325483"/>
          </a:xfrm>
          <a:prstGeom prst="rect">
            <a:avLst/>
          </a:prstGeom>
        </p:spPr>
      </p:pic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99CB59C6-B913-904F-9DC0-F171252F5447}"/>
              </a:ext>
            </a:extLst>
          </p:cNvPr>
          <p:cNvSpPr/>
          <p:nvPr/>
        </p:nvSpPr>
        <p:spPr>
          <a:xfrm>
            <a:off x="1576230" y="2162175"/>
            <a:ext cx="409575" cy="196215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6C3A11-B863-E852-7FF0-B1BA44F1ECFE}"/>
              </a:ext>
            </a:extLst>
          </p:cNvPr>
          <p:cNvSpPr txBox="1"/>
          <p:nvPr/>
        </p:nvSpPr>
        <p:spPr>
          <a:xfrm>
            <a:off x="2085975" y="2983467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소스 코드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158397-FCDB-9409-6A4A-99BB4D8C5FA4}"/>
              </a:ext>
            </a:extLst>
          </p:cNvPr>
          <p:cNvGrpSpPr/>
          <p:nvPr/>
        </p:nvGrpSpPr>
        <p:grpSpPr>
          <a:xfrm>
            <a:off x="5433912" y="1206176"/>
            <a:ext cx="1009077" cy="1089349"/>
            <a:chOff x="6655628" y="2772571"/>
            <a:chExt cx="1563759" cy="156375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66E037-3EF1-FC6C-1495-A2372A41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98782F9-D7FF-6E50-DBC1-560F9EE270A7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EE53727-3AA8-2182-A4FD-6BCA7F834041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ADC696A-4F51-9CA1-CD11-BE1C5D056735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49A4821-11D7-B491-149B-4B80FA7F42A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7E7242-7570-86AE-99F7-60E8A1AB4122}"/>
              </a:ext>
            </a:extLst>
          </p:cNvPr>
          <p:cNvGrpSpPr/>
          <p:nvPr/>
        </p:nvGrpSpPr>
        <p:grpSpPr>
          <a:xfrm>
            <a:off x="6957912" y="1206175"/>
            <a:ext cx="1009077" cy="1089349"/>
            <a:chOff x="6655628" y="2772571"/>
            <a:chExt cx="1563759" cy="156375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10D3C3A-BBC9-19B6-D125-AC7F4D4DC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BA35CB4-FF2A-C93B-DB8B-C804C022690A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5AB9797-1E3D-1D45-C2BE-22B8C042A774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678204B-C8D7-39FF-674E-A8FA4668E09C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4DBD314-BE1B-0D46-58DC-C80529506894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397694B-B60D-8545-C121-B643BF631754}"/>
              </a:ext>
            </a:extLst>
          </p:cNvPr>
          <p:cNvCxnSpPr>
            <a:stCxn id="23" idx="3"/>
            <a:endCxn id="29" idx="1"/>
          </p:cNvCxnSpPr>
          <p:nvPr/>
        </p:nvCxnSpPr>
        <p:spPr>
          <a:xfrm flipV="1">
            <a:off x="6442989" y="1750850"/>
            <a:ext cx="514923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B4390F-542F-ED9C-34CC-A709C226C7F6}"/>
              </a:ext>
            </a:extLst>
          </p:cNvPr>
          <p:cNvGrpSpPr/>
          <p:nvPr/>
        </p:nvGrpSpPr>
        <p:grpSpPr>
          <a:xfrm>
            <a:off x="5433912" y="2657867"/>
            <a:ext cx="1009077" cy="1089349"/>
            <a:chOff x="6655628" y="2772571"/>
            <a:chExt cx="1563759" cy="156375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0EADF9E-1D4B-6E0B-59FD-ACF1B5134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A73E5C8-3054-7BC5-44F2-FDBF31B1D49A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665019-423F-BF10-AED3-848EF3F15598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7612853-5802-F299-A12E-F405C3298680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2966E2-1628-EDC4-E53F-11AF42F0077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DF0E3E7-4C60-D2CA-407B-237DE19193C1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442989" y="3202541"/>
            <a:ext cx="514923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347583-1122-6D04-5C75-F4B4FD53CC42}"/>
              </a:ext>
            </a:extLst>
          </p:cNvPr>
          <p:cNvGrpSpPr/>
          <p:nvPr/>
        </p:nvGrpSpPr>
        <p:grpSpPr>
          <a:xfrm>
            <a:off x="4229130" y="2657866"/>
            <a:ext cx="1009077" cy="1089349"/>
            <a:chOff x="6655628" y="2772571"/>
            <a:chExt cx="1563759" cy="156375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C4EFDDF-891A-D221-4333-06EACB431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76EF074-C148-C768-059F-6414E1B0EC47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4A60D4F-976A-7A94-8EB7-2BDCE592FA5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687468D-0FAB-42E9-00B6-9AA1FF2FB981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AF38622-A733-D126-2AFB-DBFF90F10DC9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더하기 기호 81">
            <a:extLst>
              <a:ext uri="{FF2B5EF4-FFF2-40B4-BE49-F238E27FC236}">
                <a16:creationId xmlns:a16="http://schemas.microsoft.com/office/drawing/2014/main" id="{325DDD8B-4B6B-69F6-32F2-0D7C12F054BE}"/>
              </a:ext>
            </a:extLst>
          </p:cNvPr>
          <p:cNvSpPr/>
          <p:nvPr/>
        </p:nvSpPr>
        <p:spPr>
          <a:xfrm>
            <a:off x="5197692" y="3078598"/>
            <a:ext cx="274320" cy="27432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0196D6-3078-6147-D853-F23A76875A7E}"/>
              </a:ext>
            </a:extLst>
          </p:cNvPr>
          <p:cNvSpPr txBox="1"/>
          <p:nvPr/>
        </p:nvSpPr>
        <p:spPr>
          <a:xfrm>
            <a:off x="4282440" y="3751834"/>
            <a:ext cx="105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module1.h</a:t>
            </a:r>
            <a:endParaRPr lang="ko-KR" altLang="en-US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4DE21A1-481A-EA46-4004-A994AED53033}"/>
              </a:ext>
            </a:extLst>
          </p:cNvPr>
          <p:cNvSpPr txBox="1"/>
          <p:nvPr/>
        </p:nvSpPr>
        <p:spPr>
          <a:xfrm>
            <a:off x="5428400" y="3758765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module1.cpp</a:t>
            </a:r>
            <a:endParaRPr lang="ko-KR" alt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B5C9A6-DAC0-318F-9646-190C6B409847}"/>
              </a:ext>
            </a:extLst>
          </p:cNvPr>
          <p:cNvSpPr txBox="1"/>
          <p:nvPr/>
        </p:nvSpPr>
        <p:spPr>
          <a:xfrm>
            <a:off x="6986487" y="3766134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module1.o</a:t>
            </a:r>
            <a:endParaRPr lang="ko-KR" altLang="en-US" sz="1200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8C91E33-7F19-9907-EC58-61FFF60A3F8E}"/>
              </a:ext>
            </a:extLst>
          </p:cNvPr>
          <p:cNvGrpSpPr/>
          <p:nvPr/>
        </p:nvGrpSpPr>
        <p:grpSpPr>
          <a:xfrm>
            <a:off x="5448218" y="4259934"/>
            <a:ext cx="1009077" cy="1089349"/>
            <a:chOff x="6655628" y="2772571"/>
            <a:chExt cx="1563759" cy="1563759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111D3348-5F26-D90D-502F-6F20C9BD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CAA27E53-7B45-0127-F72E-520CCE127BAD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D8F5441-6237-9C00-C662-56C87B8B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22C80C9-923A-6BD0-2FDF-AC34438FAAFC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BA172254-F28B-1CB6-9441-CD5A943EE358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A28E02F-E188-F7DE-B46E-78347B464E5A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6457295" y="4804608"/>
            <a:ext cx="514923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0F2B8C1-DC73-F5EA-2545-40C2B50FD39C}"/>
              </a:ext>
            </a:extLst>
          </p:cNvPr>
          <p:cNvGrpSpPr/>
          <p:nvPr/>
        </p:nvGrpSpPr>
        <p:grpSpPr>
          <a:xfrm>
            <a:off x="4243436" y="4259933"/>
            <a:ext cx="1009077" cy="1089349"/>
            <a:chOff x="6655628" y="2772571"/>
            <a:chExt cx="1563759" cy="1563759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8DCC879-2B6A-46D8-B5FD-2EEB6B381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2B97345-255B-F965-60D6-C63BFF91B387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EF869CB-B0E8-52FF-4BEE-ED6AAF046D5D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6ECF743-81EA-0696-20DC-54C9AD2A523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4C71410C-39CF-A8E8-AD37-84879F7500F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" name="더하기 기호 104">
            <a:extLst>
              <a:ext uri="{FF2B5EF4-FFF2-40B4-BE49-F238E27FC236}">
                <a16:creationId xmlns:a16="http://schemas.microsoft.com/office/drawing/2014/main" id="{777D1403-D693-2E5D-E2F1-F618EC9D10AA}"/>
              </a:ext>
            </a:extLst>
          </p:cNvPr>
          <p:cNvSpPr/>
          <p:nvPr/>
        </p:nvSpPr>
        <p:spPr>
          <a:xfrm>
            <a:off x="5211998" y="4680665"/>
            <a:ext cx="274320" cy="27432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3F00BB-DC94-16DA-6534-5ED9056B96DA}"/>
              </a:ext>
            </a:extLst>
          </p:cNvPr>
          <p:cNvSpPr txBox="1"/>
          <p:nvPr/>
        </p:nvSpPr>
        <p:spPr>
          <a:xfrm>
            <a:off x="4296746" y="5353901"/>
            <a:ext cx="105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module2.h</a:t>
            </a:r>
            <a:endParaRPr lang="ko-KR" altLang="en-US" sz="12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4FF8C0E-2F08-9F5D-8ABD-AEBFE34F01C9}"/>
              </a:ext>
            </a:extLst>
          </p:cNvPr>
          <p:cNvSpPr txBox="1"/>
          <p:nvPr/>
        </p:nvSpPr>
        <p:spPr>
          <a:xfrm>
            <a:off x="5442706" y="5360832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module2.cpp</a:t>
            </a:r>
            <a:endParaRPr lang="ko-KR" altLang="en-US" sz="12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4B22239-CB1A-4CFB-DD79-5B3E9170F6C0}"/>
              </a:ext>
            </a:extLst>
          </p:cNvPr>
          <p:cNvSpPr txBox="1"/>
          <p:nvPr/>
        </p:nvSpPr>
        <p:spPr>
          <a:xfrm>
            <a:off x="7000793" y="5368201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module2.o</a:t>
            </a:r>
            <a:endParaRPr lang="ko-KR" altLang="en-US" sz="1200" dirty="0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32AE1FC8-559E-A97E-59B3-1473B8121C5C}"/>
              </a:ext>
            </a:extLst>
          </p:cNvPr>
          <p:cNvCxnSpPr>
            <a:stCxn id="29" idx="3"/>
          </p:cNvCxnSpPr>
          <p:nvPr/>
        </p:nvCxnSpPr>
        <p:spPr>
          <a:xfrm>
            <a:off x="7966989" y="1750850"/>
            <a:ext cx="5007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B561BFC-CCA0-D897-B943-988AB387228F}"/>
              </a:ext>
            </a:extLst>
          </p:cNvPr>
          <p:cNvGrpSpPr/>
          <p:nvPr/>
        </p:nvGrpSpPr>
        <p:grpSpPr>
          <a:xfrm>
            <a:off x="6962693" y="2662589"/>
            <a:ext cx="1009077" cy="1089349"/>
            <a:chOff x="6655628" y="2772571"/>
            <a:chExt cx="1563759" cy="1563759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AD77074-6EA1-A23F-30C3-952768CC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8EA019DB-86FA-A39C-0375-7937CCC07817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0C02AD21-C9A9-F4F7-5D0C-F6C8EE900DA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BCDA42A1-3045-67DA-E61B-359AC279A0DE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B6F358CA-52F9-0D97-A75F-027B72720FEA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345A2408-5C17-C662-988D-433067F6C272}"/>
              </a:ext>
            </a:extLst>
          </p:cNvPr>
          <p:cNvCxnSpPr>
            <a:stCxn id="115" idx="3"/>
          </p:cNvCxnSpPr>
          <p:nvPr/>
        </p:nvCxnSpPr>
        <p:spPr>
          <a:xfrm>
            <a:off x="7971770" y="3207264"/>
            <a:ext cx="5007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477289F-BD8C-BF3E-2828-6630375DDB31}"/>
              </a:ext>
            </a:extLst>
          </p:cNvPr>
          <p:cNvGrpSpPr/>
          <p:nvPr/>
        </p:nvGrpSpPr>
        <p:grpSpPr>
          <a:xfrm>
            <a:off x="6967474" y="4262628"/>
            <a:ext cx="1009077" cy="1089349"/>
            <a:chOff x="6655628" y="2772571"/>
            <a:chExt cx="1563759" cy="1563759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F913FE17-CAA8-321F-5263-88FE9110D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88407A81-48F7-959A-8A84-17E7FE742C80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9E3987-77F1-1F0F-766F-0BA6D547CDBF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ABB2906D-DC2E-F069-F979-8F1D346A42E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5048CD22-A99E-E6A7-DAA2-A8ACCAB895E0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8727E3A-7A3E-A631-40B2-A2EA9BECCAE1}"/>
              </a:ext>
            </a:extLst>
          </p:cNvPr>
          <p:cNvCxnSpPr>
            <a:stCxn id="122" idx="3"/>
          </p:cNvCxnSpPr>
          <p:nvPr/>
        </p:nvCxnSpPr>
        <p:spPr>
          <a:xfrm>
            <a:off x="7976551" y="4807303"/>
            <a:ext cx="5007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3B7C7F52-55F4-C465-1F44-A8207A15E01F}"/>
              </a:ext>
            </a:extLst>
          </p:cNvPr>
          <p:cNvCxnSpPr/>
          <p:nvPr/>
        </p:nvCxnSpPr>
        <p:spPr>
          <a:xfrm>
            <a:off x="8467725" y="1750850"/>
            <a:ext cx="0" cy="30537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5F03818-5AAC-0AA7-9EFE-186D545A3D46}"/>
              </a:ext>
            </a:extLst>
          </p:cNvPr>
          <p:cNvCxnSpPr/>
          <p:nvPr/>
        </p:nvCxnSpPr>
        <p:spPr>
          <a:xfrm flipV="1">
            <a:off x="8472424" y="3208194"/>
            <a:ext cx="514923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85C994A-5B94-B7C8-439E-6648498D86D5}"/>
              </a:ext>
            </a:extLst>
          </p:cNvPr>
          <p:cNvGrpSpPr/>
          <p:nvPr/>
        </p:nvGrpSpPr>
        <p:grpSpPr>
          <a:xfrm>
            <a:off x="9006397" y="2433878"/>
            <a:ext cx="1563759" cy="1563759"/>
            <a:chOff x="3972614" y="2647120"/>
            <a:chExt cx="1563759" cy="1563759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174E7B81-F6A7-F417-5772-DC2E1EAC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019" y="3071901"/>
              <a:ext cx="696947" cy="733246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97ADAFAB-C8C5-4117-D590-91C53065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614" y="2647120"/>
              <a:ext cx="1563759" cy="1563759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A17A1A3-E244-4F09-E74B-C57F60DECEE1}"/>
              </a:ext>
            </a:extLst>
          </p:cNvPr>
          <p:cNvSpPr txBox="1"/>
          <p:nvPr/>
        </p:nvSpPr>
        <p:spPr>
          <a:xfrm>
            <a:off x="5349158" y="2255913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main.cpp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6C3C1BE-48F4-693B-C98C-E5D038EB081D}"/>
              </a:ext>
            </a:extLst>
          </p:cNvPr>
          <p:cNvSpPr txBox="1"/>
          <p:nvPr/>
        </p:nvSpPr>
        <p:spPr>
          <a:xfrm>
            <a:off x="6834568" y="2275996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main.o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1712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1A452AD-A51B-9ED9-7264-AB1D57A4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3" y="266258"/>
            <a:ext cx="2219635" cy="6325483"/>
          </a:xfrm>
          <a:prstGeom prst="rect">
            <a:avLst/>
          </a:prstGeom>
        </p:spPr>
      </p:pic>
      <p:sp>
        <p:nvSpPr>
          <p:cNvPr id="20" name="오른쪽 중괄호 19">
            <a:extLst>
              <a:ext uri="{FF2B5EF4-FFF2-40B4-BE49-F238E27FC236}">
                <a16:creationId xmlns:a16="http://schemas.microsoft.com/office/drawing/2014/main" id="{99CB59C6-B913-904F-9DC0-F171252F5447}"/>
              </a:ext>
            </a:extLst>
          </p:cNvPr>
          <p:cNvSpPr/>
          <p:nvPr/>
        </p:nvSpPr>
        <p:spPr>
          <a:xfrm>
            <a:off x="1576230" y="2162175"/>
            <a:ext cx="409575" cy="196215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6C3A11-B863-E852-7FF0-B1BA44F1ECFE}"/>
              </a:ext>
            </a:extLst>
          </p:cNvPr>
          <p:cNvSpPr txBox="1"/>
          <p:nvPr/>
        </p:nvSpPr>
        <p:spPr>
          <a:xfrm>
            <a:off x="2085975" y="2983467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소스 코드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3158397-FCDB-9409-6A4A-99BB4D8C5FA4}"/>
              </a:ext>
            </a:extLst>
          </p:cNvPr>
          <p:cNvGrpSpPr/>
          <p:nvPr/>
        </p:nvGrpSpPr>
        <p:grpSpPr>
          <a:xfrm>
            <a:off x="5433912" y="1206176"/>
            <a:ext cx="1009077" cy="1089349"/>
            <a:chOff x="6655628" y="2772571"/>
            <a:chExt cx="1563759" cy="156375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66E037-3EF1-FC6C-1495-A2372A41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98782F9-D7FF-6E50-DBC1-560F9EE270A7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EE53727-3AA8-2182-A4FD-6BCA7F834041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ADC696A-4F51-9CA1-CD11-BE1C5D056735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49A4821-11D7-B491-149B-4B80FA7F42A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37E7242-7570-86AE-99F7-60E8A1AB4122}"/>
              </a:ext>
            </a:extLst>
          </p:cNvPr>
          <p:cNvGrpSpPr/>
          <p:nvPr/>
        </p:nvGrpSpPr>
        <p:grpSpPr>
          <a:xfrm>
            <a:off x="6957912" y="1206175"/>
            <a:ext cx="1009077" cy="1089349"/>
            <a:chOff x="6655628" y="2772571"/>
            <a:chExt cx="1563759" cy="156375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10D3C3A-BBC9-19B6-D125-AC7F4D4DC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BA35CB4-FF2A-C93B-DB8B-C804C022690A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5AB9797-1E3D-1D45-C2BE-22B8C042A774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678204B-C8D7-39FF-674E-A8FA4668E09C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4DBD314-BE1B-0D46-58DC-C80529506894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397694B-B60D-8545-C121-B643BF631754}"/>
              </a:ext>
            </a:extLst>
          </p:cNvPr>
          <p:cNvCxnSpPr>
            <a:stCxn id="23" idx="3"/>
            <a:endCxn id="29" idx="1"/>
          </p:cNvCxnSpPr>
          <p:nvPr/>
        </p:nvCxnSpPr>
        <p:spPr>
          <a:xfrm flipV="1">
            <a:off x="6442989" y="1750850"/>
            <a:ext cx="514923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4B4390F-542F-ED9C-34CC-A709C226C7F6}"/>
              </a:ext>
            </a:extLst>
          </p:cNvPr>
          <p:cNvGrpSpPr/>
          <p:nvPr/>
        </p:nvGrpSpPr>
        <p:grpSpPr>
          <a:xfrm>
            <a:off x="5433912" y="2657867"/>
            <a:ext cx="1009077" cy="1089349"/>
            <a:chOff x="6655628" y="2772571"/>
            <a:chExt cx="1563759" cy="156375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0EADF9E-1D4B-6E0B-59FD-ACF1B5134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A73E5C8-3054-7BC5-44F2-FDBF31B1D49A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6665019-423F-BF10-AED3-848EF3F15598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7612853-5802-F299-A12E-F405C3298680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2966E2-1628-EDC4-E53F-11AF42F0077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DF0E3E7-4C60-D2CA-407B-237DE19193C1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442989" y="3202541"/>
            <a:ext cx="514923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347583-1122-6D04-5C75-F4B4FD53CC42}"/>
              </a:ext>
            </a:extLst>
          </p:cNvPr>
          <p:cNvGrpSpPr/>
          <p:nvPr/>
        </p:nvGrpSpPr>
        <p:grpSpPr>
          <a:xfrm>
            <a:off x="4229130" y="2657866"/>
            <a:ext cx="1009077" cy="1089349"/>
            <a:chOff x="6655628" y="2772571"/>
            <a:chExt cx="1563759" cy="156375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C4EFDDF-891A-D221-4333-06EACB431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76EF074-C148-C768-059F-6414E1B0EC47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4A60D4F-976A-7A94-8EB7-2BDCE592FA5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687468D-0FAB-42E9-00B6-9AA1FF2FB981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AF38622-A733-D126-2AFB-DBFF90F10DC9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더하기 기호 81">
            <a:extLst>
              <a:ext uri="{FF2B5EF4-FFF2-40B4-BE49-F238E27FC236}">
                <a16:creationId xmlns:a16="http://schemas.microsoft.com/office/drawing/2014/main" id="{325DDD8B-4B6B-69F6-32F2-0D7C12F054BE}"/>
              </a:ext>
            </a:extLst>
          </p:cNvPr>
          <p:cNvSpPr/>
          <p:nvPr/>
        </p:nvSpPr>
        <p:spPr>
          <a:xfrm>
            <a:off x="5197692" y="3078598"/>
            <a:ext cx="274320" cy="27432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0196D6-3078-6147-D853-F23A76875A7E}"/>
              </a:ext>
            </a:extLst>
          </p:cNvPr>
          <p:cNvSpPr txBox="1"/>
          <p:nvPr/>
        </p:nvSpPr>
        <p:spPr>
          <a:xfrm>
            <a:off x="4282440" y="3751834"/>
            <a:ext cx="105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module1.h</a:t>
            </a:r>
            <a:endParaRPr lang="ko-KR" altLang="en-US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4DE21A1-481A-EA46-4004-A994AED53033}"/>
              </a:ext>
            </a:extLst>
          </p:cNvPr>
          <p:cNvSpPr txBox="1"/>
          <p:nvPr/>
        </p:nvSpPr>
        <p:spPr>
          <a:xfrm>
            <a:off x="5428400" y="3758765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module1.cpp</a:t>
            </a:r>
            <a:endParaRPr lang="ko-KR" alt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EB5C9A6-DAC0-318F-9646-190C6B409847}"/>
              </a:ext>
            </a:extLst>
          </p:cNvPr>
          <p:cNvSpPr txBox="1"/>
          <p:nvPr/>
        </p:nvSpPr>
        <p:spPr>
          <a:xfrm>
            <a:off x="6986487" y="3766134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module1.o</a:t>
            </a:r>
            <a:endParaRPr lang="ko-KR" altLang="en-US" sz="1200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8C91E33-7F19-9907-EC58-61FFF60A3F8E}"/>
              </a:ext>
            </a:extLst>
          </p:cNvPr>
          <p:cNvGrpSpPr/>
          <p:nvPr/>
        </p:nvGrpSpPr>
        <p:grpSpPr>
          <a:xfrm>
            <a:off x="5448218" y="4259934"/>
            <a:ext cx="1009077" cy="1089349"/>
            <a:chOff x="6655628" y="2772571"/>
            <a:chExt cx="1563759" cy="1563759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111D3348-5F26-D90D-502F-6F20C9BD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CAA27E53-7B45-0127-F72E-520CCE127BAD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D8F5441-6237-9C00-C662-56C87B8B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522C80C9-923A-6BD0-2FDF-AC34438FAAFC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BA172254-F28B-1CB6-9441-CD5A943EE358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A28E02F-E188-F7DE-B46E-78347B464E5A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6457295" y="4804608"/>
            <a:ext cx="514923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0F2B8C1-DC73-F5EA-2545-40C2B50FD39C}"/>
              </a:ext>
            </a:extLst>
          </p:cNvPr>
          <p:cNvGrpSpPr/>
          <p:nvPr/>
        </p:nvGrpSpPr>
        <p:grpSpPr>
          <a:xfrm>
            <a:off x="4243436" y="4259933"/>
            <a:ext cx="1009077" cy="1089349"/>
            <a:chOff x="6655628" y="2772571"/>
            <a:chExt cx="1563759" cy="1563759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8DCC879-2B6A-46D8-B5FD-2EEB6B381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2B97345-255B-F965-60D6-C63BFF91B387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EF869CB-B0E8-52FF-4BEE-ED6AAF046D5D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6ECF743-81EA-0696-20DC-54C9AD2A523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4C71410C-39CF-A8E8-AD37-84879F7500F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" name="더하기 기호 104">
            <a:extLst>
              <a:ext uri="{FF2B5EF4-FFF2-40B4-BE49-F238E27FC236}">
                <a16:creationId xmlns:a16="http://schemas.microsoft.com/office/drawing/2014/main" id="{777D1403-D693-2E5D-E2F1-F618EC9D10AA}"/>
              </a:ext>
            </a:extLst>
          </p:cNvPr>
          <p:cNvSpPr/>
          <p:nvPr/>
        </p:nvSpPr>
        <p:spPr>
          <a:xfrm>
            <a:off x="5211998" y="4680665"/>
            <a:ext cx="274320" cy="27432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3F00BB-DC94-16DA-6534-5ED9056B96DA}"/>
              </a:ext>
            </a:extLst>
          </p:cNvPr>
          <p:cNvSpPr txBox="1"/>
          <p:nvPr/>
        </p:nvSpPr>
        <p:spPr>
          <a:xfrm>
            <a:off x="4296746" y="5353901"/>
            <a:ext cx="105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module2.h</a:t>
            </a:r>
            <a:endParaRPr lang="ko-KR" altLang="en-US" sz="12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4FF8C0E-2F08-9F5D-8ABD-AEBFE34F01C9}"/>
              </a:ext>
            </a:extLst>
          </p:cNvPr>
          <p:cNvSpPr txBox="1"/>
          <p:nvPr/>
        </p:nvSpPr>
        <p:spPr>
          <a:xfrm>
            <a:off x="5442706" y="5360832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module2.cpp</a:t>
            </a:r>
            <a:endParaRPr lang="ko-KR" altLang="en-US" sz="12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4B22239-CB1A-4CFB-DD79-5B3E9170F6C0}"/>
              </a:ext>
            </a:extLst>
          </p:cNvPr>
          <p:cNvSpPr txBox="1"/>
          <p:nvPr/>
        </p:nvSpPr>
        <p:spPr>
          <a:xfrm>
            <a:off x="7000793" y="5368201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module2.o</a:t>
            </a:r>
            <a:endParaRPr lang="ko-KR" altLang="en-US" sz="1200" dirty="0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32AE1FC8-559E-A97E-59B3-1473B8121C5C}"/>
              </a:ext>
            </a:extLst>
          </p:cNvPr>
          <p:cNvCxnSpPr>
            <a:stCxn id="29" idx="3"/>
          </p:cNvCxnSpPr>
          <p:nvPr/>
        </p:nvCxnSpPr>
        <p:spPr>
          <a:xfrm>
            <a:off x="7966989" y="1750850"/>
            <a:ext cx="5007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AB561BFC-CCA0-D897-B943-988AB387228F}"/>
              </a:ext>
            </a:extLst>
          </p:cNvPr>
          <p:cNvGrpSpPr/>
          <p:nvPr/>
        </p:nvGrpSpPr>
        <p:grpSpPr>
          <a:xfrm>
            <a:off x="6962693" y="2662589"/>
            <a:ext cx="1009077" cy="1089349"/>
            <a:chOff x="6655628" y="2772571"/>
            <a:chExt cx="1563759" cy="1563759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BAD77074-6EA1-A23F-30C3-952768CCE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8EA019DB-86FA-A39C-0375-7937CCC07817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0C02AD21-C9A9-F4F7-5D0C-F6C8EE900DAB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BCDA42A1-3045-67DA-E61B-359AC279A0DE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B6F358CA-52F9-0D97-A75F-027B72720FEA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345A2408-5C17-C662-988D-433067F6C272}"/>
              </a:ext>
            </a:extLst>
          </p:cNvPr>
          <p:cNvCxnSpPr>
            <a:stCxn id="115" idx="3"/>
          </p:cNvCxnSpPr>
          <p:nvPr/>
        </p:nvCxnSpPr>
        <p:spPr>
          <a:xfrm>
            <a:off x="7971770" y="3207264"/>
            <a:ext cx="5007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477289F-BD8C-BF3E-2828-6630375DDB31}"/>
              </a:ext>
            </a:extLst>
          </p:cNvPr>
          <p:cNvGrpSpPr/>
          <p:nvPr/>
        </p:nvGrpSpPr>
        <p:grpSpPr>
          <a:xfrm>
            <a:off x="6967474" y="4262628"/>
            <a:ext cx="1009077" cy="1089349"/>
            <a:chOff x="6655628" y="2772571"/>
            <a:chExt cx="1563759" cy="1563759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F913FE17-CAA8-321F-5263-88FE9110D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628" y="2772571"/>
              <a:ext cx="1563759" cy="1563759"/>
            </a:xfrm>
            <a:prstGeom prst="rect">
              <a:avLst/>
            </a:prstGeom>
          </p:spPr>
        </p:pic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88407A81-48F7-959A-8A84-17E7FE742C80}"/>
                </a:ext>
              </a:extLst>
            </p:cNvPr>
            <p:cNvCxnSpPr/>
            <p:nvPr/>
          </p:nvCxnSpPr>
          <p:spPr>
            <a:xfrm>
              <a:off x="7136091" y="3176833"/>
              <a:ext cx="33936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C9E3987-77F1-1F0F-766F-0BA6D547CDBF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402809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ABB2906D-DC2E-F069-F979-8F1D346A42E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62588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5048CD22-A99E-E6A7-DAA2-A8ACCAB895E0}"/>
                </a:ext>
              </a:extLst>
            </p:cNvPr>
            <p:cNvCxnSpPr>
              <a:cxnSpLocks/>
            </p:cNvCxnSpPr>
            <p:nvPr/>
          </p:nvCxnSpPr>
          <p:spPr>
            <a:xfrm>
              <a:off x="7137369" y="3852106"/>
              <a:ext cx="62550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8727E3A-7A3E-A631-40B2-A2EA9BECCAE1}"/>
              </a:ext>
            </a:extLst>
          </p:cNvPr>
          <p:cNvCxnSpPr>
            <a:stCxn id="122" idx="3"/>
          </p:cNvCxnSpPr>
          <p:nvPr/>
        </p:nvCxnSpPr>
        <p:spPr>
          <a:xfrm>
            <a:off x="7976551" y="4807303"/>
            <a:ext cx="5007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3B7C7F52-55F4-C465-1F44-A8207A15E01F}"/>
              </a:ext>
            </a:extLst>
          </p:cNvPr>
          <p:cNvCxnSpPr/>
          <p:nvPr/>
        </p:nvCxnSpPr>
        <p:spPr>
          <a:xfrm>
            <a:off x="8467725" y="1750850"/>
            <a:ext cx="0" cy="30537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5F03818-5AAC-0AA7-9EFE-186D545A3D46}"/>
              </a:ext>
            </a:extLst>
          </p:cNvPr>
          <p:cNvCxnSpPr/>
          <p:nvPr/>
        </p:nvCxnSpPr>
        <p:spPr>
          <a:xfrm flipV="1">
            <a:off x="8472424" y="3208194"/>
            <a:ext cx="514923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85C994A-5B94-B7C8-439E-6648498D86D5}"/>
              </a:ext>
            </a:extLst>
          </p:cNvPr>
          <p:cNvGrpSpPr/>
          <p:nvPr/>
        </p:nvGrpSpPr>
        <p:grpSpPr>
          <a:xfrm>
            <a:off x="9006397" y="2433878"/>
            <a:ext cx="1563759" cy="1563759"/>
            <a:chOff x="3972614" y="2647120"/>
            <a:chExt cx="1563759" cy="1563759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174E7B81-F6A7-F417-5772-DC2E1EAC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019" y="3071901"/>
              <a:ext cx="696947" cy="733246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97ADAFAB-C8C5-4117-D590-91C53065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614" y="2647120"/>
              <a:ext cx="1563759" cy="1563759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A17A1A3-E244-4F09-E74B-C57F60DECEE1}"/>
              </a:ext>
            </a:extLst>
          </p:cNvPr>
          <p:cNvSpPr txBox="1"/>
          <p:nvPr/>
        </p:nvSpPr>
        <p:spPr>
          <a:xfrm>
            <a:off x="5349158" y="2255913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main.cpp</a:t>
            </a:r>
            <a:endParaRPr lang="ko-KR" altLang="en-US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6C3C1BE-48F4-693B-C98C-E5D038EB081D}"/>
              </a:ext>
            </a:extLst>
          </p:cNvPr>
          <p:cNvSpPr txBox="1"/>
          <p:nvPr/>
        </p:nvSpPr>
        <p:spPr>
          <a:xfrm>
            <a:off x="6834568" y="2275996"/>
            <a:ext cx="116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main.o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19EBF1-B979-EB0E-A063-B9AAA2537497}"/>
              </a:ext>
            </a:extLst>
          </p:cNvPr>
          <p:cNvSpPr/>
          <p:nvPr/>
        </p:nvSpPr>
        <p:spPr>
          <a:xfrm>
            <a:off x="381001" y="6001634"/>
            <a:ext cx="1295400" cy="2855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45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CB7780-E684-D7C6-A404-9A43949F7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19" y="2305097"/>
            <a:ext cx="1800225" cy="17716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E4E279-40F7-F206-0709-6126E2A7CD1C}"/>
              </a:ext>
            </a:extLst>
          </p:cNvPr>
          <p:cNvGrpSpPr/>
          <p:nvPr/>
        </p:nvGrpSpPr>
        <p:grpSpPr>
          <a:xfrm>
            <a:off x="7029253" y="1495472"/>
            <a:ext cx="2000250" cy="3390900"/>
            <a:chOff x="5482374" y="1526160"/>
            <a:chExt cx="2000250" cy="3390900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2D2C7156-9616-D01D-1A6B-DC8F47CF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374" y="1526160"/>
              <a:ext cx="2000250" cy="33909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E57957-FB64-8C1E-9234-8ED7FBD8AECE}"/>
                </a:ext>
              </a:extLst>
            </p:cNvPr>
            <p:cNvSpPr/>
            <p:nvPr/>
          </p:nvSpPr>
          <p:spPr>
            <a:xfrm>
              <a:off x="5697718" y="2175529"/>
              <a:ext cx="816204" cy="2000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01BA5F-9AC9-C3DD-04D9-B99C00C849BE}"/>
                </a:ext>
              </a:extLst>
            </p:cNvPr>
            <p:cNvSpPr/>
            <p:nvPr/>
          </p:nvSpPr>
          <p:spPr>
            <a:xfrm>
              <a:off x="5697718" y="2582453"/>
              <a:ext cx="816204" cy="2000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8FC3F2-3D8E-1A35-F28D-93D84B329C16}"/>
                </a:ext>
              </a:extLst>
            </p:cNvPr>
            <p:cNvSpPr/>
            <p:nvPr/>
          </p:nvSpPr>
          <p:spPr>
            <a:xfrm>
              <a:off x="5697717" y="3221610"/>
              <a:ext cx="1560921" cy="2000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7B021C-3913-71BE-3F58-99C4DE57E975}"/>
                </a:ext>
              </a:extLst>
            </p:cNvPr>
            <p:cNvSpPr/>
            <p:nvPr/>
          </p:nvSpPr>
          <p:spPr>
            <a:xfrm>
              <a:off x="5697717" y="3628534"/>
              <a:ext cx="1306397" cy="2000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B94BFB-7BDC-43D7-DB91-68E0F8413034}"/>
                </a:ext>
              </a:extLst>
            </p:cNvPr>
            <p:cNvSpPr/>
            <p:nvPr/>
          </p:nvSpPr>
          <p:spPr>
            <a:xfrm>
              <a:off x="5697718" y="4069336"/>
              <a:ext cx="1306396" cy="1983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CFA613-F968-BC57-090E-9524363DE3C6}"/>
                </a:ext>
              </a:extLst>
            </p:cNvPr>
            <p:cNvSpPr/>
            <p:nvPr/>
          </p:nvSpPr>
          <p:spPr>
            <a:xfrm>
              <a:off x="5595986" y="4477928"/>
              <a:ext cx="917936" cy="4391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F1D60A8-3DF8-4C83-86C1-B47F176F1FCF}"/>
              </a:ext>
            </a:extLst>
          </p:cNvPr>
          <p:cNvSpPr/>
          <p:nvPr/>
        </p:nvSpPr>
        <p:spPr>
          <a:xfrm>
            <a:off x="5599521" y="2751790"/>
            <a:ext cx="1074655" cy="675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6CD94A3-397C-70E7-92B5-ADCD2BA22070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547866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9239E65-63DD-EAF6-F422-B05413716C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" r="1" b="1"/>
          <a:stretch/>
        </p:blipFill>
        <p:spPr>
          <a:xfrm>
            <a:off x="838198" y="2454275"/>
            <a:ext cx="3420120" cy="2872105"/>
          </a:xfrm>
          <a:prstGeom prst="rect">
            <a:avLst/>
          </a:prstGeom>
          <a:noFill/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BA183E6-25C6-BF68-7076-7BC61A813D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524" y="2454274"/>
            <a:ext cx="3342589" cy="2872105"/>
          </a:xfr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42CB98-6D3D-B6F6-A227-EE6E889C4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619" y="2454275"/>
            <a:ext cx="3350788" cy="28721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F605A04-EF1E-3BA7-A150-AC473865F5DA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 err="1">
                <a:latin typeface="에스코어 드림 9 Black"/>
                <a:ea typeface="에스코어 드림 9 Black"/>
              </a:rPr>
              <a:t>데이터라벨링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5E2ABA-C359-72E8-73BA-D91519DA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28" y="2315796"/>
            <a:ext cx="5181600" cy="167199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8D6660-58DE-7728-5D03-2D94D4EB5A56}"/>
              </a:ext>
            </a:extLst>
          </p:cNvPr>
          <p:cNvSpPr txBox="1"/>
          <p:nvPr/>
        </p:nvSpPr>
        <p:spPr>
          <a:xfrm>
            <a:off x="838200" y="1675234"/>
            <a:ext cx="1034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Waypoint format : (</a:t>
            </a:r>
            <a:r>
              <a:rPr lang="en-US" altLang="ko-KR" dirty="0" err="1"/>
              <a:t>waypoint_id</a:t>
            </a:r>
            <a:r>
              <a:rPr lang="en-US" altLang="ko-KR" dirty="0"/>
              <a:t> | </a:t>
            </a:r>
            <a:r>
              <a:rPr lang="ko-KR" altLang="en-US" dirty="0"/>
              <a:t>위도 </a:t>
            </a:r>
            <a:r>
              <a:rPr lang="en-US" altLang="ko-KR" dirty="0"/>
              <a:t>| </a:t>
            </a:r>
            <a:r>
              <a:rPr lang="ko-KR" altLang="en-US" dirty="0"/>
              <a:t>경도 </a:t>
            </a:r>
            <a:r>
              <a:rPr lang="en-US" altLang="ko-KR" dirty="0"/>
              <a:t>| </a:t>
            </a:r>
            <a:r>
              <a:rPr lang="ko-KR" altLang="en-US" dirty="0"/>
              <a:t>고도 </a:t>
            </a:r>
            <a:r>
              <a:rPr lang="en-US" altLang="ko-KR" dirty="0"/>
              <a:t>| countable(1) | </a:t>
            </a:r>
            <a:r>
              <a:rPr lang="en-US" altLang="ko-KR" dirty="0" err="1"/>
              <a:t>last_point</a:t>
            </a:r>
            <a:r>
              <a:rPr lang="en-US" altLang="ko-KR" dirty="0"/>
              <a:t>(0, 1) | </a:t>
            </a:r>
            <a:r>
              <a:rPr lang="en-US" altLang="ko-KR" dirty="0" err="1"/>
              <a:t>nxt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55A6CD-545B-F720-7B91-B27AD2800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817" y="4259018"/>
            <a:ext cx="3033023" cy="1988992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C937B60-D39D-23E2-A10E-1C37FF79D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8770" y="4788405"/>
            <a:ext cx="784860" cy="4651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000" dirty="0"/>
              <a:t>. . .</a:t>
            </a:r>
            <a:endParaRPr lang="ko-KR" altLang="en-US" sz="4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93D887-D986-84C8-1CBE-89513DBE2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416" y="4259018"/>
            <a:ext cx="3033023" cy="198899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58F6C09-1A08-725A-F30A-B9D07DC12ED5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235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679" y="1205653"/>
            <a:ext cx="9912675" cy="44466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DAEAFF5-752D-81E1-4A65-D5E2D4E1309B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무게중심 해석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04962"/>
            <a:ext cx="6730501" cy="38474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58245" y="1457436"/>
            <a:ext cx="6133755" cy="3943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11555"/>
            <a:ext cx="10515600" cy="4590575"/>
          </a:xfrm>
        </p:spPr>
        <p:txBody>
          <a:bodyPr>
            <a:normAutofit fontScale="77500" lnSpcReduction="20000"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dirty="0" err="1"/>
              <a:t>드론이</a:t>
            </a:r>
            <a:r>
              <a:rPr lang="ko-KR" altLang="en-US" dirty="0"/>
              <a:t> 안정적으로 비행하기 위해서</a:t>
            </a:r>
            <a:r>
              <a:rPr lang="en-US" altLang="ko-KR" dirty="0"/>
              <a:t>, </a:t>
            </a:r>
            <a:r>
              <a:rPr lang="ko-KR" altLang="en-US" dirty="0"/>
              <a:t>배터리 배치에 따른 무게중심 해석을 필요함</a:t>
            </a:r>
            <a:r>
              <a:rPr lang="en-US" altLang="ko-KR" dirty="0"/>
              <a:t>. </a:t>
            </a:r>
            <a:r>
              <a:rPr lang="ko-KR" altLang="en-US" dirty="0"/>
              <a:t>배터리 </a:t>
            </a:r>
            <a:r>
              <a:rPr lang="ko-KR" altLang="en-US" dirty="0" err="1"/>
              <a:t>위치별</a:t>
            </a:r>
            <a:r>
              <a:rPr lang="ko-KR" altLang="en-US" dirty="0"/>
              <a:t> 허용 무게중심을 구하기 위해 시뮬레이션으로 </a:t>
            </a:r>
            <a:r>
              <a:rPr lang="ko-KR" altLang="en-US" dirty="0" err="1"/>
              <a:t>계산해봄</a:t>
            </a:r>
            <a:endParaRPr lang="ko-KR" altLang="en-US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:</a:t>
            </a:r>
            <a:r>
              <a:rPr lang="ko-KR" altLang="en-US" dirty="0"/>
              <a:t> 마진율 </a:t>
            </a:r>
            <a:r>
              <a:rPr lang="en-US" altLang="ko-KR" dirty="0"/>
              <a:t>5%~15%</a:t>
            </a:r>
            <a:r>
              <a:rPr lang="ko-KR" altLang="en-US" dirty="0"/>
              <a:t>에</a:t>
            </a:r>
          </a:p>
          <a:p>
            <a:pPr marL="0" indent="0">
              <a:buNone/>
              <a:defRPr/>
            </a:pPr>
            <a:r>
              <a:rPr lang="ko-KR" altLang="en-US" dirty="0"/>
              <a:t>해당하는 허용 무게중심 범위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: </a:t>
            </a:r>
            <a:r>
              <a:rPr lang="ko-KR" altLang="en-US" dirty="0"/>
              <a:t>프레임 </a:t>
            </a:r>
            <a:r>
              <a:rPr lang="en-US" altLang="ko-KR" dirty="0"/>
              <a:t>– </a:t>
            </a:r>
            <a:r>
              <a:rPr lang="ko-KR" altLang="en-US" dirty="0"/>
              <a:t>배터리 질량중심</a:t>
            </a:r>
          </a:p>
          <a:p>
            <a:pPr marL="0" indent="0">
              <a:buNone/>
              <a:defRPr/>
            </a:pPr>
            <a:r>
              <a:rPr lang="ko-KR" altLang="en-US" dirty="0"/>
              <a:t>까지 거리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결론</a:t>
            </a:r>
            <a:r>
              <a:rPr lang="en-US" altLang="ko-KR" dirty="0"/>
              <a:t>:</a:t>
            </a:r>
            <a:r>
              <a:rPr lang="ko-KR" altLang="en-US" dirty="0"/>
              <a:t> 안정적인 비행을 위해서</a:t>
            </a:r>
          </a:p>
          <a:p>
            <a:pPr marL="0" indent="0">
              <a:buNone/>
              <a:defRPr/>
            </a:pPr>
            <a:r>
              <a:rPr lang="ko-KR" altLang="en-US" dirty="0"/>
              <a:t>약 </a:t>
            </a:r>
            <a:r>
              <a:rPr lang="en-US" altLang="ko-KR" dirty="0"/>
              <a:t>-55mm~</a:t>
            </a:r>
            <a:r>
              <a:rPr lang="ko-KR" altLang="en-US" dirty="0"/>
              <a:t> </a:t>
            </a:r>
            <a:r>
              <a:rPr lang="en-US" altLang="ko-KR" dirty="0"/>
              <a:t>-85mm </a:t>
            </a:r>
            <a:r>
              <a:rPr lang="ko-KR" altLang="en-US" dirty="0"/>
              <a:t>까지 배터리를</a:t>
            </a:r>
          </a:p>
          <a:p>
            <a:pPr marL="0" indent="0">
              <a:buNone/>
              <a:defRPr/>
            </a:pPr>
            <a:r>
              <a:rPr lang="ko-KR" altLang="en-US" dirty="0" err="1"/>
              <a:t>옮길수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</p:txBody>
      </p:sp>
      <p:pic>
        <p:nvPicPr>
          <p:cNvPr id="9" name="그림 8" descr="차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263597"/>
            <a:ext cx="5852172" cy="438912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DB95A1C-9391-D62B-C296-32F15BF407E3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무게중심 해석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0" y="1430020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635604" y="4976340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29C36-C66C-2170-CD4C-9F993319440A}"/>
                  </a:ext>
                </a:extLst>
              </p:cNvPr>
              <p:cNvSpPr txBox="1"/>
              <p:nvPr/>
            </p:nvSpPr>
            <p:spPr>
              <a:xfrm>
                <a:off x="2155506" y="5808917"/>
                <a:ext cx="78809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차량 </a:t>
                </a:r>
                <a:r>
                  <a:rPr lang="en-US" altLang="ko-KR" sz="4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– </a:t>
                </a:r>
                <a:r>
                  <a:rPr lang="ko-KR" altLang="en-US" sz="40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드론</a:t>
                </a:r>
                <a:r>
                  <a:rPr lang="ko-KR" altLang="en-US" sz="4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거리 </a:t>
                </a:r>
                <a14:m>
                  <m:oMath xmlns:m="http://schemas.openxmlformats.org/officeDocument/2006/math">
                    <m:r>
                      <a:rPr lang="en-US" altLang="ko-KR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m:rPr>
                        <m:sty m:val="p"/>
                      </m:rPr>
                      <a:rPr lang="en-US" altLang="ko-KR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ko-KR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US" altLang="ko-KR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ko-KR" sz="4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29C36-C66C-2170-CD4C-9F993319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06" y="5808917"/>
                <a:ext cx="7880987" cy="707886"/>
              </a:xfrm>
              <a:prstGeom prst="rect">
                <a:avLst/>
              </a:prstGeom>
              <a:blipFill>
                <a:blip r:embed="rId4"/>
                <a:stretch>
                  <a:fillRect t="-17241" b="-37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4836" y="3682122"/>
            <a:ext cx="5640712" cy="2898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35022" y="1347713"/>
            <a:ext cx="4877632" cy="1479965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6096000" y="2797739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배터리위치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&lt;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기체 회전축 중심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(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도안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1)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33383" y="4370287"/>
            <a:ext cx="3552825" cy="13335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6096000" y="5875478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마진율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: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10.09%</a:t>
            </a:r>
          </a:p>
        </p:txBody>
      </p:sp>
      <p:pic>
        <p:nvPicPr>
          <p:cNvPr id="15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4493" y="1920654"/>
            <a:ext cx="4570062" cy="3016691"/>
          </a:xfrm>
          <a:prstGeom prst="rect">
            <a:avLst/>
          </a:prstGeom>
        </p:spPr>
      </p:pic>
      <p:sp>
        <p:nvSpPr>
          <p:cNvPr id="16" name="TextBox 4"/>
          <p:cNvSpPr txBox="1"/>
          <p:nvPr/>
        </p:nvSpPr>
        <p:spPr>
          <a:xfrm>
            <a:off x="445915" y="5170332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도안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1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ED0A07-EB30-6629-8EDB-92F5BA443A09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648895"/>
            <a:ext cx="5606902" cy="288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7380" y="1318021"/>
            <a:ext cx="4978631" cy="1463674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6096000" y="2732329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배터리위치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&gt;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기체 회전축 중심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(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도안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2)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5840" y="4462065"/>
            <a:ext cx="3562350" cy="295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19093" y="4824015"/>
            <a:ext cx="1333500" cy="285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6870" y="5454253"/>
            <a:ext cx="1933575" cy="295275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6095999" y="5967654"/>
            <a:ext cx="5439649" cy="46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마진율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: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17.302%</a:t>
            </a:r>
          </a:p>
        </p:txBody>
      </p:sp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9942" y="1922662"/>
            <a:ext cx="4621423" cy="3012676"/>
          </a:xfrm>
          <a:prstGeom prst="rect">
            <a:avLst/>
          </a:prstGeom>
        </p:spPr>
      </p:pic>
      <p:sp>
        <p:nvSpPr>
          <p:cNvPr id="16" name="TextBox 4"/>
          <p:cNvSpPr txBox="1"/>
          <p:nvPr/>
        </p:nvSpPr>
        <p:spPr>
          <a:xfrm>
            <a:off x="335873" y="5201487"/>
            <a:ext cx="5439650" cy="47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도안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37B13-559D-08A3-E927-D544F10FCAF2}"/>
              </a:ext>
            </a:extLst>
          </p:cNvPr>
          <p:cNvSpPr txBox="1"/>
          <p:nvPr/>
        </p:nvSpPr>
        <p:spPr>
          <a:xfrm>
            <a:off x="335873" y="6145652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"Analysis of Quadrotor Weight and Center of Gravity Effects on Flight Performance" (M. A. Khan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2019)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4A133F-05C3-5183-E7EA-BFC33B560442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E996-8006-6891-DCE5-FEF289C24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altLang="ko-KR" sz="3800" dirty="0"/>
              <a:t>CATIA </a:t>
            </a:r>
            <a:r>
              <a:rPr lang="ko-KR" altLang="en-US" sz="3800" dirty="0"/>
              <a:t>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AD55A-E227-E535-88A1-7D1890749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rmAutofit/>
          </a:bodyPr>
          <a:lstStyle/>
          <a:p>
            <a:r>
              <a:rPr lang="ko-KR" altLang="en-US" sz="2000" dirty="0" err="1"/>
              <a:t>라즈베리파이</a:t>
            </a:r>
            <a:r>
              <a:rPr lang="ko-KR" altLang="en-US" sz="2000" dirty="0"/>
              <a:t> 부착 케이스 모델링 및 전체적인 탑재 모듈 배치도 작성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모델링을 가지고 </a:t>
            </a:r>
            <a:r>
              <a:rPr lang="ko-KR" altLang="en-US" sz="2000" dirty="0" err="1"/>
              <a:t>솔리드웍스를</a:t>
            </a:r>
            <a:r>
              <a:rPr lang="ko-KR" altLang="en-US" sz="2000" dirty="0"/>
              <a:t> 통해 탑재체가 </a:t>
            </a:r>
            <a:r>
              <a:rPr lang="ko-KR" altLang="en-US" sz="2000" dirty="0" err="1"/>
              <a:t>드론</a:t>
            </a:r>
            <a:r>
              <a:rPr lang="ko-KR" altLang="en-US" sz="2000" dirty="0"/>
              <a:t> 프레임에 미치는 영향을 확인하기 위해 하중해석 할 예정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C104BD-4703-23D6-2B45-10EED11A9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9139"/>
          <a:stretch/>
        </p:blipFill>
        <p:spPr>
          <a:xfrm>
            <a:off x="6707720" y="448721"/>
            <a:ext cx="4622129" cy="27717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A85D6F-7563-757F-E650-A017442D0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4" r="-2" b="5202"/>
          <a:stretch/>
        </p:blipFill>
        <p:spPr>
          <a:xfrm>
            <a:off x="6707719" y="3429000"/>
            <a:ext cx="4622129" cy="27717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6E584C6-550B-04C1-9FC6-5EB9FF4514A4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endParaRPr lang="ko-KR" altLang="en-US" sz="44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9338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DA12D-6A72-9E2A-688A-8BD0DA82C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드론에</a:t>
            </a:r>
            <a:r>
              <a:rPr lang="ko-KR" altLang="en-US" sz="2000" dirty="0"/>
              <a:t> 대한 기본적인 조립과 정상작동 확인</a:t>
            </a:r>
            <a:r>
              <a:rPr lang="en-US" altLang="ko-KR" sz="2000" dirty="0"/>
              <a:t>, </a:t>
            </a:r>
            <a:r>
              <a:rPr lang="ko-KR" altLang="en-US" sz="2000" dirty="0"/>
              <a:t>바인딩 진행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앞으로 향후 계획은 캘리브레이션을 한 뒤 페이로드를 달고 시험비행을 할 계획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6063A-712F-A15E-B291-08EBEF7AE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28" b="-3"/>
          <a:stretch/>
        </p:blipFill>
        <p:spPr>
          <a:xfrm rot="5400000">
            <a:off x="6163949" y="1135743"/>
            <a:ext cx="5550877" cy="458651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58AFC56-A07A-E145-17D8-07E242857381}"/>
              </a:ext>
            </a:extLst>
          </p:cNvPr>
          <p:cNvSpPr txBox="1">
            <a:spLocks/>
          </p:cNvSpPr>
          <p:nvPr/>
        </p:nvSpPr>
        <p:spPr>
          <a:xfrm>
            <a:off x="457200" y="162839"/>
            <a:ext cx="10515600" cy="1025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400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sz="4400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 err="1">
                <a:latin typeface="에스코어 드림 9 Black"/>
                <a:ea typeface="에스코어 드림 9 Black"/>
              </a:rPr>
              <a:t>드론제작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3849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향후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계획 </a:t>
            </a:r>
            <a:r>
              <a:rPr lang="en-US" altLang="ko-KR" sz="3000">
                <a:latin typeface="에스코어 드림 3 Light"/>
                <a:ea typeface="에스코어 드림 3 Light"/>
              </a:rPr>
              <a:t>– </a:t>
            </a:r>
            <a:r>
              <a:rPr lang="ko-KR" altLang="en-US" sz="3000">
                <a:latin typeface="에스코어 드림 3 Light"/>
                <a:ea typeface="에스코어 드림 3 Light"/>
              </a:rPr>
              <a:t>테스트</a:t>
            </a:r>
          </a:p>
        </p:txBody>
      </p:sp>
      <p:sp>
        <p:nvSpPr>
          <p:cNvPr id="3" name="타원 2"/>
          <p:cNvSpPr/>
          <p:nvPr/>
        </p:nvSpPr>
        <p:spPr>
          <a:xfrm>
            <a:off x="1397991" y="2337593"/>
            <a:ext cx="2182812" cy="2182812"/>
          </a:xfrm>
          <a:prstGeom prst="ellipse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비행 테스트</a:t>
            </a:r>
          </a:p>
        </p:txBody>
      </p:sp>
      <p:sp>
        <p:nvSpPr>
          <p:cNvPr id="4" name="타원 3"/>
          <p:cNvSpPr/>
          <p:nvPr/>
        </p:nvSpPr>
        <p:spPr>
          <a:xfrm>
            <a:off x="5004593" y="2337593"/>
            <a:ext cx="2182812" cy="2182812"/>
          </a:xfrm>
          <a:prstGeom prst="ellipse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dk1"/>
                </a:solidFill>
              </a:rPr>
              <a:t>통합 </a:t>
            </a:r>
            <a:r>
              <a:rPr lang="ko-KR" altLang="en-US" sz="1600" b="1">
                <a:solidFill>
                  <a:schemeClr val="dk1"/>
                </a:solidFill>
              </a:rPr>
              <a:t>테스트</a:t>
            </a:r>
          </a:p>
        </p:txBody>
      </p:sp>
      <p:sp>
        <p:nvSpPr>
          <p:cNvPr id="5" name="타원 4"/>
          <p:cNvSpPr/>
          <p:nvPr/>
        </p:nvSpPr>
        <p:spPr>
          <a:xfrm>
            <a:off x="8707637" y="2337593"/>
            <a:ext cx="2182812" cy="2182812"/>
          </a:xfrm>
          <a:prstGeom prst="ellipse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시스템 테스트</a:t>
            </a:r>
          </a:p>
        </p:txBody>
      </p:sp>
      <p:cxnSp>
        <p:nvCxnSpPr>
          <p:cNvPr id="6" name="직선 연결선 5"/>
          <p:cNvCxnSpPr>
            <a:stCxn id="3" idx="6"/>
            <a:endCxn id="4" idx="2"/>
          </p:cNvCxnSpPr>
          <p:nvPr/>
        </p:nvCxnSpPr>
        <p:spPr>
          <a:xfrm>
            <a:off x="3580805" y="3429000"/>
            <a:ext cx="1423788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4" idx="6"/>
            <a:endCxn id="5" idx="2"/>
          </p:cNvCxnSpPr>
          <p:nvPr/>
        </p:nvCxnSpPr>
        <p:spPr>
          <a:xfrm>
            <a:off x="7187406" y="3429000"/>
            <a:ext cx="152023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vert="horz" wrap="square" lIns="91425" tIns="91425" rIns="91425" bIns="91425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개발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단계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629" y="1723140"/>
            <a:ext cx="6567802" cy="3411718"/>
          </a:xfrm>
          <a:prstGeom prst="rect">
            <a:avLst/>
          </a:prstGeom>
        </p:spPr>
      </p:pic>
      <p:sp>
        <p:nvSpPr>
          <p:cNvPr id="124" name="TextBox 4"/>
          <p:cNvSpPr txBox="1"/>
          <p:nvPr/>
        </p:nvSpPr>
        <p:spPr>
          <a:xfrm>
            <a:off x="844548" y="5170332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현재 진행 상황</a:t>
            </a:r>
          </a:p>
        </p:txBody>
      </p:sp>
      <p:sp>
        <p:nvSpPr>
          <p:cNvPr id="125" name="TextBox 4"/>
          <p:cNvSpPr txBox="1"/>
          <p:nvPr/>
        </p:nvSpPr>
        <p:spPr>
          <a:xfrm>
            <a:off x="7505700" y="3193337"/>
            <a:ext cx="4249024" cy="47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전체 진행률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: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46.6%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40885"/>
              </p:ext>
            </p:extLst>
          </p:nvPr>
        </p:nvGraphicFramePr>
        <p:xfrm>
          <a:off x="876000" y="1302685"/>
          <a:ext cx="10440000" cy="52678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0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픽스호크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V2.4.8 32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비트 비행 컨트롤러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299,000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299,000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S500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쿼드콥터 드론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PDB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에디션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kit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[Holybro]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픽스호크 텔레메트리 모듈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VEGA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베가 그래핀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셀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22.2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 5200mAh 35C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배터리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XT90)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MR-X3 ESC for 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Multicopters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(30A)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15,490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61,960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12x5.5 MR Prop x 2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20,800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62,400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S3508-380KV Motor Set(12~13in/22.2V)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39,800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159,200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IMAX B6 (Li-Po, Li-Fe, NiMH, NiCD, Pb) + Power supply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65,000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XT60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충전 코드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케이블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10,000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라즈베리파이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 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modelB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4GB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165,000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삼성 마이크로 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Micro SD PRO plus 128GB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19,660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19,660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STROBE LIGHT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32,000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991182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Goofy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충전식 후미등 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색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안전등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9,700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9,700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6108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3.55mm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골드잭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(12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+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수축튜브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12,900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12,900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873510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DTOF LiDAR_LD06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라이다 센서 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HAT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141,500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104,500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05547"/>
                  </a:ext>
                </a:extLst>
              </a:tr>
              <a:tr h="30638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1,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500</a:t>
                      </a: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00</a:t>
                      </a: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011"/>
              </p:ext>
            </p:extLst>
          </p:nvPr>
        </p:nvGraphicFramePr>
        <p:xfrm>
          <a:off x="875999" y="1380771"/>
          <a:ext cx="10440001" cy="52388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GPS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신호만을 이용한 방향 안내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이상헌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손종태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송수환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3999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PID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제어를 통한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쿼드콥터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자세 제어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윤재현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이종수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6294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374151"/>
                          </a:solidFill>
                          <a:effectLst/>
                          <a:latin typeface="Söhne"/>
                        </a:rPr>
                        <a:t>Analysis of Quadrotor Weight and Center of Gravity Effects on Flight Performance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M. A.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Khan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730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미들웨어 </a:t>
            </a:r>
            <a:r>
              <a:rPr lang="en-US" altLang="ko-KR" sz="1500" dirty="0">
                <a:solidFill>
                  <a:schemeClr val="bg1"/>
                </a:solidFill>
              </a:rPr>
              <a:t>SW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제작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데이터 </a:t>
            </a:r>
            <a:r>
              <a:rPr lang="ko-KR" altLang="en-US" sz="1500" dirty="0" err="1">
                <a:solidFill>
                  <a:schemeClr val="bg1"/>
                </a:solidFill>
              </a:rPr>
              <a:t>라벨링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통신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차량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제작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차량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19" y="1381510"/>
            <a:ext cx="10933962" cy="49153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1AED01-039D-526E-A489-D6423150C963}"/>
              </a:ext>
            </a:extLst>
          </p:cNvPr>
          <p:cNvCxnSpPr/>
          <p:nvPr/>
        </p:nvCxnSpPr>
        <p:spPr>
          <a:xfrm>
            <a:off x="10359736" y="5995555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281E70-EF4A-27F8-AC50-81C0118C5CA3}"/>
              </a:ext>
            </a:extLst>
          </p:cNvPr>
          <p:cNvCxnSpPr/>
          <p:nvPr/>
        </p:nvCxnSpPr>
        <p:spPr>
          <a:xfrm>
            <a:off x="10359736" y="6262254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0289C08B-40B5-8230-26DD-27FA963AE355}"/>
              </a:ext>
            </a:extLst>
          </p:cNvPr>
          <p:cNvSpPr txBox="1"/>
          <p:nvPr/>
        </p:nvSpPr>
        <p:spPr>
          <a:xfrm>
            <a:off x="7485776" y="5846755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Message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flow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5163E13-5AA5-10CD-3AAD-723AF7DC84F9}"/>
              </a:ext>
            </a:extLst>
          </p:cNvPr>
          <p:cNvSpPr txBox="1"/>
          <p:nvPr/>
        </p:nvSpPr>
        <p:spPr>
          <a:xfrm>
            <a:off x="7313957" y="6123754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SW link constructure</a:t>
            </a:r>
          </a:p>
        </p:txBody>
      </p:sp>
    </p:spTree>
    <p:extLst>
      <p:ext uri="{BB962C8B-B14F-4D97-AF65-F5344CB8AC3E}">
        <p14:creationId xmlns:p14="http://schemas.microsoft.com/office/powerpoint/2010/main" val="136924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ko-KR" altLang="en-US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2463338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8899" y="4171368"/>
            <a:ext cx="5772325" cy="1493842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21688" y="1192788"/>
            <a:ext cx="3402937" cy="44724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2" descr="S 토키즈 119 구급차 TK-109 응급차 자동차 구급대 긴급차량 경찰차 미니자동차 앰뷸런스]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702137" y="2908377"/>
            <a:ext cx="1408350" cy="140835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0804190">
            <a:off x="2082133" y="1961435"/>
            <a:ext cx="1499138" cy="149913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rot="10800000">
            <a:off x="3675062" y="2694778"/>
            <a:ext cx="2867421" cy="734221"/>
          </a:xfrm>
          <a:prstGeom prst="straightConnector1">
            <a:avLst/>
          </a:prstGeom>
          <a:ln w="3810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>
            <a:off x="4959954" y="2890932"/>
            <a:ext cx="409086" cy="4090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/>
          <p:cNvSpPr txBox="1"/>
          <p:nvPr/>
        </p:nvSpPr>
        <p:spPr>
          <a:xfrm>
            <a:off x="4532654" y="2398016"/>
            <a:ext cx="2622371" cy="3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1</a:t>
            </a:r>
            <a:r>
              <a:rPr lang="ko-KR" altLang="en-US" sz="2000" b="1" dirty="0"/>
              <a:t>초 이상 통신두절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0" y="1563191"/>
            <a:ext cx="7444403" cy="393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“</a:t>
            </a:r>
            <a:r>
              <a:rPr lang="ko-KR" altLang="en-US" sz="2000" b="1" dirty="0"/>
              <a:t>전에 </a:t>
            </a:r>
            <a:r>
              <a:rPr lang="en-US" altLang="ko-KR" sz="2000" b="1" dirty="0"/>
              <a:t>40.8km/h</a:t>
            </a:r>
            <a:r>
              <a:rPr lang="ko-KR" altLang="en-US" sz="2000" b="1" dirty="0"/>
              <a:t>로 가고 있으니까 그 기준으로 맞춰야겠다</a:t>
            </a:r>
            <a:r>
              <a:rPr lang="en-US" altLang="ko-KR" sz="2000" b="1" dirty="0"/>
              <a:t>!”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9D50A25-C429-EB5F-9CFB-00DF3C9D68F9}"/>
              </a:ext>
            </a:extLst>
          </p:cNvPr>
          <p:cNvSpPr/>
          <p:nvPr/>
        </p:nvSpPr>
        <p:spPr>
          <a:xfrm rot="7016831">
            <a:off x="4352314" y="3799972"/>
            <a:ext cx="1365513" cy="183978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D43617C6-0278-25F3-82EC-0C46207152BB}"/>
              </a:ext>
            </a:extLst>
          </p:cNvPr>
          <p:cNvSpPr/>
          <p:nvPr/>
        </p:nvSpPr>
        <p:spPr>
          <a:xfrm>
            <a:off x="8447490" y="3859641"/>
            <a:ext cx="1583365" cy="30595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450189D-68A3-8B9F-CA2C-8325E7C417F2}"/>
              </a:ext>
            </a:extLst>
          </p:cNvPr>
          <p:cNvSpPr/>
          <p:nvPr/>
        </p:nvSpPr>
        <p:spPr>
          <a:xfrm>
            <a:off x="8447489" y="4165591"/>
            <a:ext cx="640283" cy="30595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93B2D56-F38E-3AC6-C37D-9376470A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1" animBg="1"/>
      <p:bldP spid="18" grpId="2" animBg="1"/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D257D0-5FDC-1FD9-C524-CD4AF5B5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66" y="1860468"/>
            <a:ext cx="8988468" cy="31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43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개발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내용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13220" y="188938"/>
            <a:ext cx="2896461" cy="6480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CF944-2943-2A59-0396-B94385BE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51" y="0"/>
            <a:ext cx="403353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7D771-E390-715A-43F6-C151DAB3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9000"/>
            <a:ext cx="5143500" cy="50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3E2038-38C9-82EE-B585-F7F858154E84}"/>
              </a:ext>
            </a:extLst>
          </p:cNvPr>
          <p:cNvSpPr/>
          <p:nvPr/>
        </p:nvSpPr>
        <p:spPr>
          <a:xfrm>
            <a:off x="3569918" y="250521"/>
            <a:ext cx="789140" cy="6607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00D89-FE9E-FEA7-967C-709180D96D68}"/>
              </a:ext>
            </a:extLst>
          </p:cNvPr>
          <p:cNvSpPr/>
          <p:nvPr/>
        </p:nvSpPr>
        <p:spPr>
          <a:xfrm>
            <a:off x="9659655" y="889001"/>
            <a:ext cx="789140" cy="50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3921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86113" y="80974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53975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  <a:tab pos="575310" algn="l"/>
                <a:tab pos="381000" algn="l"/>
                <a:tab pos="575310" algn="l"/>
              </a:tabLst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차량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30km/h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등속도 운동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통신 에러 없음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22517"/>
            <a:ext cx="12192000" cy="30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6113" y="80974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53975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  <a:tab pos="575310" algn="l"/>
                <a:tab pos="381000" algn="l"/>
                <a:tab pos="575310" algn="l"/>
              </a:tabLst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차량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30km/h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등속도 운동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통신 에러 있음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18115"/>
            <a:ext cx="12192000" cy="30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19" y="1381510"/>
            <a:ext cx="10933962" cy="49153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1AED01-039D-526E-A489-D6423150C963}"/>
              </a:ext>
            </a:extLst>
          </p:cNvPr>
          <p:cNvCxnSpPr/>
          <p:nvPr/>
        </p:nvCxnSpPr>
        <p:spPr>
          <a:xfrm>
            <a:off x="10359736" y="5995555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281E70-EF4A-27F8-AC50-81C0118C5CA3}"/>
              </a:ext>
            </a:extLst>
          </p:cNvPr>
          <p:cNvCxnSpPr/>
          <p:nvPr/>
        </p:nvCxnSpPr>
        <p:spPr>
          <a:xfrm>
            <a:off x="10359736" y="6262254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0289C08B-40B5-8230-26DD-27FA963AE355}"/>
              </a:ext>
            </a:extLst>
          </p:cNvPr>
          <p:cNvSpPr txBox="1"/>
          <p:nvPr/>
        </p:nvSpPr>
        <p:spPr>
          <a:xfrm>
            <a:off x="7485776" y="5846755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Message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flow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5163E13-5AA5-10CD-3AAD-723AF7DC84F9}"/>
              </a:ext>
            </a:extLst>
          </p:cNvPr>
          <p:cNvSpPr txBox="1"/>
          <p:nvPr/>
        </p:nvSpPr>
        <p:spPr>
          <a:xfrm>
            <a:off x="7313957" y="6123754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SW link constructure</a:t>
            </a:r>
          </a:p>
        </p:txBody>
      </p:sp>
      <p:sp>
        <p:nvSpPr>
          <p:cNvPr id="5" name="L 도형 12">
            <a:extLst>
              <a:ext uri="{FF2B5EF4-FFF2-40B4-BE49-F238E27FC236}">
                <a16:creationId xmlns:a16="http://schemas.microsoft.com/office/drawing/2014/main" id="{6656CAE8-F68E-62D2-3296-4D7B7E7B055E}"/>
              </a:ext>
            </a:extLst>
          </p:cNvPr>
          <p:cNvSpPr/>
          <p:nvPr/>
        </p:nvSpPr>
        <p:spPr>
          <a:xfrm rot="16200000">
            <a:off x="4843591" y="2846399"/>
            <a:ext cx="2413686" cy="4681737"/>
          </a:xfrm>
          <a:prstGeom prst="corner">
            <a:avLst>
              <a:gd name="adj1" fmla="val 83096"/>
              <a:gd name="adj2" fmla="val 3956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13">
            <a:extLst>
              <a:ext uri="{FF2B5EF4-FFF2-40B4-BE49-F238E27FC236}">
                <a16:creationId xmlns:a16="http://schemas.microsoft.com/office/drawing/2014/main" id="{4338E5BF-683C-C346-2390-503E57271ABB}"/>
              </a:ext>
            </a:extLst>
          </p:cNvPr>
          <p:cNvSpPr/>
          <p:nvPr/>
        </p:nvSpPr>
        <p:spPr>
          <a:xfrm>
            <a:off x="3709565" y="2316681"/>
            <a:ext cx="2181133" cy="849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23">
            <a:extLst>
              <a:ext uri="{FF2B5EF4-FFF2-40B4-BE49-F238E27FC236}">
                <a16:creationId xmlns:a16="http://schemas.microsoft.com/office/drawing/2014/main" id="{095E2F76-D358-0561-E089-A515CA51601E}"/>
              </a:ext>
            </a:extLst>
          </p:cNvPr>
          <p:cNvSpPr/>
          <p:nvPr/>
        </p:nvSpPr>
        <p:spPr>
          <a:xfrm>
            <a:off x="351307" y="1374868"/>
            <a:ext cx="5392132" cy="4930219"/>
          </a:xfrm>
          <a:custGeom>
            <a:avLst/>
            <a:gdLst>
              <a:gd name="connsiteX0" fmla="*/ 0 w 5392132"/>
              <a:gd name="connsiteY0" fmla="*/ 0 h 4930219"/>
              <a:gd name="connsiteX1" fmla="*/ 0 w 5392132"/>
              <a:gd name="connsiteY1" fmla="*/ 4930219 h 4930219"/>
              <a:gd name="connsiteX2" fmla="*/ 3289954 w 5392132"/>
              <a:gd name="connsiteY2" fmla="*/ 4920792 h 4930219"/>
              <a:gd name="connsiteX3" fmla="*/ 3289954 w 5392132"/>
              <a:gd name="connsiteY3" fmla="*/ 3949831 h 4930219"/>
              <a:gd name="connsiteX4" fmla="*/ 5382705 w 5392132"/>
              <a:gd name="connsiteY4" fmla="*/ 3959258 h 4930219"/>
              <a:gd name="connsiteX5" fmla="*/ 5392132 w 5392132"/>
              <a:gd name="connsiteY5" fmla="*/ 1875934 h 4930219"/>
              <a:gd name="connsiteX6" fmla="*/ 3299381 w 5392132"/>
              <a:gd name="connsiteY6" fmla="*/ 1875934 h 4930219"/>
              <a:gd name="connsiteX7" fmla="*/ 3280528 w 5392132"/>
              <a:gd name="connsiteY7" fmla="*/ 9427 h 4930219"/>
              <a:gd name="connsiteX8" fmla="*/ 0 w 5392132"/>
              <a:gd name="connsiteY8" fmla="*/ 0 h 49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2132" h="4930219">
                <a:moveTo>
                  <a:pt x="0" y="0"/>
                </a:moveTo>
                <a:lnTo>
                  <a:pt x="0" y="4930219"/>
                </a:lnTo>
                <a:lnTo>
                  <a:pt x="3289954" y="4920792"/>
                </a:lnTo>
                <a:lnTo>
                  <a:pt x="3289954" y="3949831"/>
                </a:lnTo>
                <a:lnTo>
                  <a:pt x="5382705" y="3959258"/>
                </a:lnTo>
                <a:cubicBezTo>
                  <a:pt x="5385847" y="3264817"/>
                  <a:pt x="5388990" y="2570375"/>
                  <a:pt x="5392132" y="1875934"/>
                </a:cubicBezTo>
                <a:lnTo>
                  <a:pt x="3299381" y="1875934"/>
                </a:lnTo>
                <a:lnTo>
                  <a:pt x="3280528" y="9427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56A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39EDA-B384-C76D-E228-3D2BB3FB0B1C}"/>
              </a:ext>
            </a:extLst>
          </p:cNvPr>
          <p:cNvSpPr txBox="1"/>
          <p:nvPr/>
        </p:nvSpPr>
        <p:spPr>
          <a:xfrm>
            <a:off x="1680804" y="1086339"/>
            <a:ext cx="87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이재성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8B5B9-2D4E-B756-8A03-711CB5A7D19D}"/>
              </a:ext>
            </a:extLst>
          </p:cNvPr>
          <p:cNvSpPr txBox="1"/>
          <p:nvPr/>
        </p:nvSpPr>
        <p:spPr>
          <a:xfrm>
            <a:off x="5865648" y="2400258"/>
            <a:ext cx="87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이선호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7AAC6-72A9-5FF1-ABE5-43E9D62E9761}"/>
              </a:ext>
            </a:extLst>
          </p:cNvPr>
          <p:cNvSpPr txBox="1"/>
          <p:nvPr/>
        </p:nvSpPr>
        <p:spPr>
          <a:xfrm>
            <a:off x="7382353" y="3622622"/>
            <a:ext cx="87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정승진</a:t>
            </a:r>
          </a:p>
        </p:txBody>
      </p:sp>
    </p:spTree>
    <p:extLst>
      <p:ext uri="{BB962C8B-B14F-4D97-AF65-F5344CB8AC3E}">
        <p14:creationId xmlns:p14="http://schemas.microsoft.com/office/powerpoint/2010/main" val="39121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19" y="1381510"/>
            <a:ext cx="10933962" cy="49153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1AED01-039D-526E-A489-D6423150C963}"/>
              </a:ext>
            </a:extLst>
          </p:cNvPr>
          <p:cNvCxnSpPr/>
          <p:nvPr/>
        </p:nvCxnSpPr>
        <p:spPr>
          <a:xfrm>
            <a:off x="10359736" y="5995555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281E70-EF4A-27F8-AC50-81C0118C5CA3}"/>
              </a:ext>
            </a:extLst>
          </p:cNvPr>
          <p:cNvCxnSpPr/>
          <p:nvPr/>
        </p:nvCxnSpPr>
        <p:spPr>
          <a:xfrm>
            <a:off x="10359736" y="6262254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0289C08B-40B5-8230-26DD-27FA963AE355}"/>
              </a:ext>
            </a:extLst>
          </p:cNvPr>
          <p:cNvSpPr txBox="1"/>
          <p:nvPr/>
        </p:nvSpPr>
        <p:spPr>
          <a:xfrm>
            <a:off x="7485776" y="5846755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Message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flow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5163E13-5AA5-10CD-3AAD-723AF7DC84F9}"/>
              </a:ext>
            </a:extLst>
          </p:cNvPr>
          <p:cNvSpPr txBox="1"/>
          <p:nvPr/>
        </p:nvSpPr>
        <p:spPr>
          <a:xfrm>
            <a:off x="7313957" y="6123754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SW link constructure</a:t>
            </a:r>
          </a:p>
        </p:txBody>
      </p:sp>
      <p:sp>
        <p:nvSpPr>
          <p:cNvPr id="5" name="L 도형 12">
            <a:extLst>
              <a:ext uri="{FF2B5EF4-FFF2-40B4-BE49-F238E27FC236}">
                <a16:creationId xmlns:a16="http://schemas.microsoft.com/office/drawing/2014/main" id="{6656CAE8-F68E-62D2-3296-4D7B7E7B055E}"/>
              </a:ext>
            </a:extLst>
          </p:cNvPr>
          <p:cNvSpPr/>
          <p:nvPr/>
        </p:nvSpPr>
        <p:spPr>
          <a:xfrm rot="16200000">
            <a:off x="4843591" y="2846399"/>
            <a:ext cx="2413686" cy="4681737"/>
          </a:xfrm>
          <a:prstGeom prst="corner">
            <a:avLst>
              <a:gd name="adj1" fmla="val 83096"/>
              <a:gd name="adj2" fmla="val 3956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7AAC6-72A9-5FF1-ABE5-43E9D62E9761}"/>
              </a:ext>
            </a:extLst>
          </p:cNvPr>
          <p:cNvSpPr txBox="1"/>
          <p:nvPr/>
        </p:nvSpPr>
        <p:spPr>
          <a:xfrm>
            <a:off x="7382353" y="3622622"/>
            <a:ext cx="87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정승진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C8B6F1A-7E07-1547-C8FB-06071380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통신 소프트웨어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  <p:extLst>
      <p:ext uri="{BB962C8B-B14F-4D97-AF65-F5344CB8AC3E}">
        <p14:creationId xmlns:p14="http://schemas.microsoft.com/office/powerpoint/2010/main" val="31230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52288" y="3409950"/>
            <a:ext cx="3016249" cy="17412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통신방법</a:t>
            </a: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양방향 </a:t>
            </a:r>
            <a:r>
              <a:rPr lang="en-US" altLang="ko-KR">
                <a:solidFill>
                  <a:schemeClr val="tx1"/>
                </a:solidFill>
              </a:rPr>
              <a:t>-&gt;</a:t>
            </a:r>
            <a:r>
              <a:rPr lang="ko-KR" altLang="en-US">
                <a:solidFill>
                  <a:schemeClr val="tx1"/>
                </a:solidFill>
              </a:rPr>
              <a:t> 단방향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87875" y="3409950"/>
            <a:ext cx="3016249" cy="17412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알고리즘 변경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02838" y="3409950"/>
            <a:ext cx="3016249" cy="17412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DATA FORMAT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연결선: 꺾임 11"/>
          <p:cNvCxnSpPr/>
          <p:nvPr/>
        </p:nvCxnSpPr>
        <p:spPr>
          <a:xfrm rot="5400000" flipH="1" flipV="1">
            <a:off x="3708553" y="1022491"/>
            <a:ext cx="1039304" cy="3735590"/>
          </a:xfrm>
          <a:prstGeom prst="bentConnector2">
            <a:avLst/>
          </a:prstGeom>
          <a:ln w="12700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/>
          <p:cNvCxnSpPr/>
          <p:nvPr/>
        </p:nvCxnSpPr>
        <p:spPr>
          <a:xfrm rot="5400000" flipH="1" flipV="1">
            <a:off x="5567217" y="2898626"/>
            <a:ext cx="1059160" cy="15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/>
          <p:cNvCxnSpPr/>
          <p:nvPr/>
        </p:nvCxnSpPr>
        <p:spPr>
          <a:xfrm rot="16200000" flipV="1">
            <a:off x="7478862" y="987375"/>
            <a:ext cx="1049246" cy="3814970"/>
          </a:xfrm>
          <a:prstGeom prst="bentConnector2">
            <a:avLst/>
          </a:prstGeom>
          <a:ln w="12700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"/>
          <p:cNvSpPr txBox="1"/>
          <p:nvPr/>
        </p:nvSpPr>
        <p:spPr>
          <a:xfrm>
            <a:off x="4358640" y="1687585"/>
            <a:ext cx="3474720" cy="571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>
                <a:latin typeface="에스코어 드림 4 Regular"/>
                <a:ea typeface="에스코어 드림 4 Regular"/>
              </a:rPr>
              <a:t>통신 오류 대처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C7D2899-1D2B-29F1-C981-C081C3B4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 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통신 소프트웨어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S 토키즈 119 구급차 TK-109 응급차 자동차 구급대 긴급차량 경찰차 미니자동차 앰뷸런스]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37494" y="2908377"/>
            <a:ext cx="1408350" cy="1408350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804190">
            <a:off x="151978" y="1961435"/>
            <a:ext cx="1499138" cy="1499138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rot="10800000">
            <a:off x="1744907" y="2694778"/>
            <a:ext cx="2867421" cy="734221"/>
          </a:xfrm>
          <a:prstGeom prst="straightConnector1">
            <a:avLst/>
          </a:prstGeom>
          <a:ln w="3810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725413" y="2947788"/>
            <a:ext cx="2867422" cy="734219"/>
          </a:xfrm>
          <a:prstGeom prst="straightConnector1">
            <a:avLst/>
          </a:prstGeom>
          <a:ln w="3810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S 토키즈 119 구급차 TK-109 응급차 자동차 구급대 긴급차량 경찰차 미니자동차 앰뷸런스]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3650" y="3022479"/>
            <a:ext cx="1408350" cy="1408350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804190">
            <a:off x="6129544" y="2075537"/>
            <a:ext cx="1499138" cy="1499138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rot="10800000">
            <a:off x="7722472" y="2808880"/>
            <a:ext cx="2867421" cy="734221"/>
          </a:xfrm>
          <a:prstGeom prst="straightConnector1">
            <a:avLst/>
          </a:prstGeom>
          <a:ln w="3810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D9E300-C5A1-44A9-7B9E-C1D3CB9093CE}"/>
              </a:ext>
            </a:extLst>
          </p:cNvPr>
          <p:cNvSpPr txBox="1"/>
          <p:nvPr/>
        </p:nvSpPr>
        <p:spPr>
          <a:xfrm>
            <a:off x="1928261" y="3355449"/>
            <a:ext cx="189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속도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B84E3-3483-A72D-225A-7A3E27A3B66F}"/>
              </a:ext>
            </a:extLst>
          </p:cNvPr>
          <p:cNvSpPr txBox="1"/>
          <p:nvPr/>
        </p:nvSpPr>
        <p:spPr>
          <a:xfrm>
            <a:off x="2399369" y="2608825"/>
            <a:ext cx="189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드론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명령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1D341-14E0-E00F-8F5B-5318D2C67704}"/>
              </a:ext>
            </a:extLst>
          </p:cNvPr>
          <p:cNvSpPr txBox="1"/>
          <p:nvPr/>
        </p:nvSpPr>
        <p:spPr>
          <a:xfrm>
            <a:off x="8395177" y="2625328"/>
            <a:ext cx="2577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차량의 속도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19FF3-112F-03CB-69E2-65C83A963D23}"/>
              </a:ext>
            </a:extLst>
          </p:cNvPr>
          <p:cNvSpPr txBox="1"/>
          <p:nvPr/>
        </p:nvSpPr>
        <p:spPr>
          <a:xfrm>
            <a:off x="4493194" y="4114267"/>
            <a:ext cx="189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3B514-89CD-6CD3-5DC7-7314453DA441}"/>
              </a:ext>
            </a:extLst>
          </p:cNvPr>
          <p:cNvSpPr txBox="1"/>
          <p:nvPr/>
        </p:nvSpPr>
        <p:spPr>
          <a:xfrm>
            <a:off x="5930638" y="1988639"/>
            <a:ext cx="189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C5DB0-78D3-F41B-B1D9-5B22B8D9F25B}"/>
              </a:ext>
            </a:extLst>
          </p:cNvPr>
          <p:cNvSpPr txBox="1"/>
          <p:nvPr/>
        </p:nvSpPr>
        <p:spPr>
          <a:xfrm>
            <a:off x="2047091" y="4931403"/>
            <a:ext cx="2263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전 통신방법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5378E-2171-7FA5-0CE3-650C68708649}"/>
              </a:ext>
            </a:extLst>
          </p:cNvPr>
          <p:cNvSpPr txBox="1"/>
          <p:nvPr/>
        </p:nvSpPr>
        <p:spPr>
          <a:xfrm>
            <a:off x="8395178" y="4949047"/>
            <a:ext cx="2243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후 통신 방법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8C8EC4BC-B716-6E3D-DAAA-A89504483393}"/>
              </a:ext>
            </a:extLst>
          </p:cNvPr>
          <p:cNvSpPr/>
          <p:nvPr/>
        </p:nvSpPr>
        <p:spPr>
          <a:xfrm>
            <a:off x="1870907" y="1809456"/>
            <a:ext cx="2549958" cy="2845869"/>
          </a:xfrm>
          <a:prstGeom prst="mathMultiply">
            <a:avLst>
              <a:gd name="adj1" fmla="val 9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999870-4595-3BF7-CA28-5EEDFA89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 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통신 소프트웨어</a:t>
            </a:r>
            <a:endParaRPr lang="ko-KR" altLang="en-US" sz="3000" dirty="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2655</Words>
  <Application>Microsoft Macintosh PowerPoint</Application>
  <PresentationFormat>Widescreen</PresentationFormat>
  <Paragraphs>554</Paragraphs>
  <Slides>57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맑은 고딕</vt:lpstr>
      <vt:lpstr>Noto Sans KR Light</vt:lpstr>
      <vt:lpstr>Söhne</vt:lpstr>
      <vt:lpstr>에스코어 드림 3 Light</vt:lpstr>
      <vt:lpstr>에스코어 드림 4 Regular</vt:lpstr>
      <vt:lpstr>에스코어 드림 8 Heavy</vt:lpstr>
      <vt:lpstr>에스코어 드림 9 Black</vt:lpstr>
      <vt:lpstr>함초롬바탕</vt:lpstr>
      <vt:lpstr>Amasis MT Pro Black</vt:lpstr>
      <vt:lpstr>Arial</vt:lpstr>
      <vt:lpstr>Calibri</vt:lpstr>
      <vt:lpstr>Cambria Math</vt:lpstr>
      <vt:lpstr>Office 테마</vt:lpstr>
      <vt:lpstr>긴급차량 지원  드론 시스템  D  B  A  S  E  V</vt:lpstr>
      <vt:lpstr>CONTENTS</vt:lpstr>
      <vt:lpstr>과제의 개요</vt:lpstr>
      <vt:lpstr>과제의 목표</vt:lpstr>
      <vt:lpstr>개발 내용</vt:lpstr>
      <vt:lpstr>개발 내용</vt:lpstr>
      <vt:lpstr>진행 상황-통신 소프트웨어</vt:lpstr>
      <vt:lpstr>진행 상황 -통신 소프트웨어</vt:lpstr>
      <vt:lpstr>진행 상황 -통신 소프트웨어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진행 상황 – 시뮬레이션</vt:lpstr>
      <vt:lpstr>진행 상황 – 시뮬레이션</vt:lpstr>
      <vt:lpstr>진행 상황 – 시뮬레이션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CATIA 모델링</vt:lpstr>
      <vt:lpstr>PowerPoint Presentation</vt:lpstr>
      <vt:lpstr>향후 계획 – 테스트</vt:lpstr>
      <vt:lpstr>PowerPoint Presentation</vt:lpstr>
      <vt:lpstr>예산 및 일정</vt:lpstr>
      <vt:lpstr>예산 및 일정</vt:lpstr>
      <vt:lpstr>참고 문헌</vt:lpstr>
      <vt:lpstr>팀 구성</vt:lpstr>
      <vt:lpstr>Q &amp; A</vt:lpstr>
      <vt:lpstr>부록</vt:lpstr>
      <vt:lpstr>개발 내용 – 통신</vt:lpstr>
      <vt:lpstr>PowerPoint Presentation</vt:lpstr>
      <vt:lpstr>개발 내용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이재성</cp:lastModifiedBy>
  <cp:revision>134</cp:revision>
  <dcterms:created xsi:type="dcterms:W3CDTF">2023-03-06T11:56:54Z</dcterms:created>
  <dcterms:modified xsi:type="dcterms:W3CDTF">2023-05-01T05:32:17Z</dcterms:modified>
  <cp:version/>
</cp:coreProperties>
</file>